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73" r:id="rId3"/>
  </p:sldMasterIdLst>
  <p:notesMasterIdLst>
    <p:notesMasterId r:id="rId16"/>
  </p:notesMasterIdLst>
  <p:sldIdLst>
    <p:sldId id="363" r:id="rId4"/>
    <p:sldId id="347" r:id="rId5"/>
    <p:sldId id="368" r:id="rId6"/>
    <p:sldId id="299" r:id="rId7"/>
    <p:sldId id="300" r:id="rId8"/>
    <p:sldId id="367" r:id="rId9"/>
    <p:sldId id="370" r:id="rId10"/>
    <p:sldId id="371" r:id="rId11"/>
    <p:sldId id="372" r:id="rId12"/>
    <p:sldId id="373" r:id="rId13"/>
    <p:sldId id="374" r:id="rId14"/>
    <p:sldId id="34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02" d="100"/>
          <a:sy n="102" d="100"/>
        </p:scale>
        <p:origin x="138" y="6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3013DB-7CEF-4378-8D87-7F98E5E5CAB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l-GR"/>
        </a:p>
      </dgm:t>
    </dgm:pt>
    <dgm:pt modelId="{48960ACD-248E-4070-BDE9-79D9288BED40}">
      <dgm:prSet phldrT="[Κείμενο]" custT="1"/>
      <dgm:spPr>
        <a:noFill/>
        <a:ln>
          <a:noFill/>
        </a:ln>
      </dgm:spPr>
      <dgm:t>
        <a:bodyPr/>
        <a:lstStyle/>
        <a:p>
          <a:r>
            <a:rPr lang="en-US" sz="1600" b="1" kern="1200" dirty="0">
              <a:solidFill>
                <a:schemeClr val="accent4"/>
              </a:solidFill>
              <a:latin typeface="+mn-lt"/>
              <a:ea typeface="+mn-ea"/>
              <a:cs typeface="Arial" pitchFamily="34" charset="0"/>
            </a:rPr>
            <a:t>Introduction</a:t>
          </a:r>
          <a:endParaRPr lang="el-GR" sz="1600" b="1" kern="1200" dirty="0">
            <a:solidFill>
              <a:schemeClr val="accent4"/>
            </a:solidFill>
            <a:latin typeface="+mn-lt"/>
            <a:ea typeface="+mn-ea"/>
            <a:cs typeface="Arial" pitchFamily="34" charset="0"/>
          </a:endParaRPr>
        </a:p>
      </dgm:t>
    </dgm:pt>
    <dgm:pt modelId="{6FEB5686-D35E-4B26-A588-2ABA3FA5AEA7}" type="parTrans" cxnId="{09A7F5D2-4F83-4B18-9A93-15CCA004306E}">
      <dgm:prSet/>
      <dgm:spPr/>
      <dgm:t>
        <a:bodyPr/>
        <a:lstStyle/>
        <a:p>
          <a:endParaRPr lang="el-GR"/>
        </a:p>
      </dgm:t>
    </dgm:pt>
    <dgm:pt modelId="{6110DE0D-880E-4152-A8B2-478FA9FBF8DE}" type="sibTrans" cxnId="{09A7F5D2-4F83-4B18-9A93-15CCA004306E}">
      <dgm:prSet/>
      <dgm:spPr/>
      <dgm:t>
        <a:bodyPr/>
        <a:lstStyle/>
        <a:p>
          <a:endParaRPr lang="el-GR"/>
        </a:p>
      </dgm:t>
    </dgm:pt>
    <dgm:pt modelId="{BD4915E7-70F0-4E13-B3FF-B7CD28AF740E}">
      <dgm:prSet phldrT="[Κείμενο]" custT="1"/>
      <dgm:spPr>
        <a:noFill/>
        <a:ln>
          <a:noFill/>
        </a:ln>
      </dgm:spPr>
      <dgm:t>
        <a:bodyPr/>
        <a:lstStyle/>
        <a:p>
          <a:r>
            <a:rPr lang="en-US" sz="1600" b="1" kern="1200" dirty="0">
              <a:solidFill>
                <a:schemeClr val="accent3"/>
              </a:solidFill>
              <a:latin typeface="+mn-lt"/>
              <a:ea typeface="+mn-ea"/>
              <a:cs typeface="Arial" pitchFamily="34" charset="0"/>
            </a:rPr>
            <a:t>Research Aim</a:t>
          </a:r>
          <a:endParaRPr lang="el-GR" sz="1600" b="1" kern="1200" dirty="0">
            <a:solidFill>
              <a:schemeClr val="accent3"/>
            </a:solidFill>
            <a:latin typeface="+mn-lt"/>
            <a:ea typeface="+mn-ea"/>
            <a:cs typeface="Arial" pitchFamily="34" charset="0"/>
          </a:endParaRPr>
        </a:p>
      </dgm:t>
    </dgm:pt>
    <dgm:pt modelId="{31002F79-45B0-4C76-ABAF-29BB776A0DF5}" type="parTrans" cxnId="{AF0CC37B-F68F-4ADE-939B-E4EF5C6DC9A3}">
      <dgm:prSet/>
      <dgm:spPr/>
      <dgm:t>
        <a:bodyPr/>
        <a:lstStyle/>
        <a:p>
          <a:endParaRPr lang="el-GR"/>
        </a:p>
      </dgm:t>
    </dgm:pt>
    <dgm:pt modelId="{F6C8C02B-535A-455A-86FD-04EF1FB8BC2B}" type="sibTrans" cxnId="{AF0CC37B-F68F-4ADE-939B-E4EF5C6DC9A3}">
      <dgm:prSet/>
      <dgm:spPr/>
      <dgm:t>
        <a:bodyPr/>
        <a:lstStyle/>
        <a:p>
          <a:endParaRPr lang="el-GR"/>
        </a:p>
      </dgm:t>
    </dgm:pt>
    <dgm:pt modelId="{FCA7167C-4893-49F5-82F0-6BB493F4503C}">
      <dgm:prSet phldrT="[Κείμενο]" custT="1"/>
      <dgm:spPr>
        <a:noFill/>
        <a:ln>
          <a:noFill/>
        </a:ln>
      </dgm:spPr>
      <dgm:t>
        <a:bodyPr/>
        <a:lstStyle/>
        <a:p>
          <a:r>
            <a:rPr lang="en-US" sz="1600" b="1" kern="1200" dirty="0">
              <a:solidFill>
                <a:schemeClr val="accent2"/>
              </a:solidFill>
              <a:latin typeface="+mn-lt"/>
              <a:ea typeface="+mn-ea"/>
              <a:cs typeface="Arial" pitchFamily="34" charset="0"/>
            </a:rPr>
            <a:t>Objectives</a:t>
          </a:r>
          <a:endParaRPr lang="el-GR" sz="1600" b="1" kern="1200" dirty="0">
            <a:solidFill>
              <a:schemeClr val="accent2"/>
            </a:solidFill>
            <a:latin typeface="+mn-lt"/>
            <a:ea typeface="+mn-ea"/>
            <a:cs typeface="Arial" pitchFamily="34" charset="0"/>
          </a:endParaRPr>
        </a:p>
      </dgm:t>
    </dgm:pt>
    <dgm:pt modelId="{F03A1D3F-BB92-4EA9-814F-C4025A98F240}" type="parTrans" cxnId="{AE03A284-EE71-4119-829C-C96113425511}">
      <dgm:prSet/>
      <dgm:spPr/>
      <dgm:t>
        <a:bodyPr/>
        <a:lstStyle/>
        <a:p>
          <a:endParaRPr lang="el-GR"/>
        </a:p>
      </dgm:t>
    </dgm:pt>
    <dgm:pt modelId="{F5E48DA3-073E-4057-8617-83AF9A49FEF0}" type="sibTrans" cxnId="{AE03A284-EE71-4119-829C-C96113425511}">
      <dgm:prSet/>
      <dgm:spPr/>
      <dgm:t>
        <a:bodyPr/>
        <a:lstStyle/>
        <a:p>
          <a:endParaRPr lang="el-GR"/>
        </a:p>
      </dgm:t>
    </dgm:pt>
    <dgm:pt modelId="{0DF0BC49-0A66-4F36-9EC1-9396BF10504B}">
      <dgm:prSet phldrT="[Κείμενο]" custT="1"/>
      <dgm:spPr>
        <a:noFill/>
        <a:ln>
          <a:noFill/>
        </a:ln>
      </dgm:spPr>
      <dgm:t>
        <a:bodyPr/>
        <a:lstStyle/>
        <a:p>
          <a:r>
            <a:rPr lang="en-US" sz="1600" b="1" kern="1200" dirty="0">
              <a:solidFill>
                <a:schemeClr val="accent1"/>
              </a:solidFill>
              <a:latin typeface="+mn-lt"/>
              <a:ea typeface="+mn-ea"/>
              <a:cs typeface="Arial" pitchFamily="34" charset="0"/>
            </a:rPr>
            <a:t>The B1-Level ICT Training</a:t>
          </a:r>
          <a:endParaRPr lang="el-GR" sz="1600" b="1" kern="1200" dirty="0">
            <a:solidFill>
              <a:schemeClr val="accent1"/>
            </a:solidFill>
            <a:latin typeface="+mn-lt"/>
            <a:ea typeface="+mn-ea"/>
            <a:cs typeface="Arial" pitchFamily="34" charset="0"/>
          </a:endParaRPr>
        </a:p>
      </dgm:t>
    </dgm:pt>
    <dgm:pt modelId="{32A67465-A6C1-4B41-90F1-2FAEF9C9ABD7}" type="parTrans" cxnId="{67881640-6751-48EC-B35F-21932696E7C4}">
      <dgm:prSet/>
      <dgm:spPr/>
      <dgm:t>
        <a:bodyPr/>
        <a:lstStyle/>
        <a:p>
          <a:endParaRPr lang="el-GR"/>
        </a:p>
      </dgm:t>
    </dgm:pt>
    <dgm:pt modelId="{381BD16C-BD99-4EE6-8FE2-CBD9AE779BD0}" type="sibTrans" cxnId="{67881640-6751-48EC-B35F-21932696E7C4}">
      <dgm:prSet/>
      <dgm:spPr/>
      <dgm:t>
        <a:bodyPr/>
        <a:lstStyle/>
        <a:p>
          <a:endParaRPr lang="el-GR"/>
        </a:p>
      </dgm:t>
    </dgm:pt>
    <dgm:pt modelId="{0C50437F-DF96-4665-AAED-D597CF9CD9D4}">
      <dgm:prSet phldrT="[Κείμενο]" custT="1"/>
      <dgm:spPr>
        <a:noFill/>
        <a:ln>
          <a:noFill/>
        </a:ln>
      </dgm:spPr>
      <dgm:t>
        <a:bodyPr/>
        <a:lstStyle/>
        <a:p>
          <a:r>
            <a:rPr lang="en-US" sz="1600" b="1" kern="1200" dirty="0">
              <a:solidFill>
                <a:schemeClr val="accent4"/>
              </a:solidFill>
              <a:latin typeface="+mn-lt"/>
              <a:ea typeface="+mn-ea"/>
              <a:cs typeface="Arial" pitchFamily="34" charset="0"/>
            </a:rPr>
            <a:t>Analysis of the material</a:t>
          </a:r>
          <a:endParaRPr lang="el-GR" sz="1600" b="1" kern="1200" dirty="0">
            <a:solidFill>
              <a:schemeClr val="accent4"/>
            </a:solidFill>
            <a:latin typeface="+mn-lt"/>
            <a:ea typeface="+mn-ea"/>
            <a:cs typeface="Arial" pitchFamily="34" charset="0"/>
          </a:endParaRPr>
        </a:p>
      </dgm:t>
    </dgm:pt>
    <dgm:pt modelId="{7C6E25EA-67CB-43F8-9C7E-E41855756993}" type="parTrans" cxnId="{02CCAF15-A661-4D99-A836-E2682FA33A4F}">
      <dgm:prSet/>
      <dgm:spPr/>
      <dgm:t>
        <a:bodyPr/>
        <a:lstStyle/>
        <a:p>
          <a:endParaRPr lang="el-GR"/>
        </a:p>
      </dgm:t>
    </dgm:pt>
    <dgm:pt modelId="{03436923-9BA1-407E-ABD5-98D07B80AD5F}" type="sibTrans" cxnId="{02CCAF15-A661-4D99-A836-E2682FA33A4F}">
      <dgm:prSet/>
      <dgm:spPr/>
      <dgm:t>
        <a:bodyPr/>
        <a:lstStyle/>
        <a:p>
          <a:endParaRPr lang="el-GR"/>
        </a:p>
      </dgm:t>
    </dgm:pt>
    <dgm:pt modelId="{EE67A114-A71C-4E36-9290-ADE717E34CE5}">
      <dgm:prSet phldrT="[Κείμενο]" custT="1"/>
      <dgm:spPr>
        <a:noFill/>
        <a:ln>
          <a:noFill/>
        </a:ln>
      </dgm:spPr>
      <dgm:t>
        <a:bodyPr/>
        <a:lstStyle/>
        <a:p>
          <a:r>
            <a:rPr lang="en-US" sz="1800" b="1" dirty="0">
              <a:solidFill>
                <a:schemeClr val="accent3"/>
              </a:solidFill>
              <a:latin typeface="+mn-lt"/>
              <a:ea typeface="+mn-ea"/>
              <a:cs typeface="Arial" pitchFamily="34" charset="0"/>
            </a:rPr>
            <a:t>Conclusion</a:t>
          </a:r>
          <a:endParaRPr lang="el-GR" sz="1800" b="1" dirty="0">
            <a:solidFill>
              <a:schemeClr val="accent3"/>
            </a:solidFill>
            <a:latin typeface="+mn-lt"/>
            <a:ea typeface="+mn-ea"/>
            <a:cs typeface="Arial" pitchFamily="34" charset="0"/>
          </a:endParaRPr>
        </a:p>
      </dgm:t>
    </dgm:pt>
    <dgm:pt modelId="{9F5CC013-2DA8-47D5-BEF7-FC4B759A71DF}" type="parTrans" cxnId="{0F44919A-9D53-4E8A-851C-E1A9E429F14B}">
      <dgm:prSet/>
      <dgm:spPr/>
      <dgm:t>
        <a:bodyPr/>
        <a:lstStyle/>
        <a:p>
          <a:endParaRPr lang="el-GR"/>
        </a:p>
      </dgm:t>
    </dgm:pt>
    <dgm:pt modelId="{9DE7F39C-078C-4552-9C0F-FA0359C1746B}" type="sibTrans" cxnId="{0F44919A-9D53-4E8A-851C-E1A9E429F14B}">
      <dgm:prSet/>
      <dgm:spPr/>
      <dgm:t>
        <a:bodyPr/>
        <a:lstStyle/>
        <a:p>
          <a:endParaRPr lang="el-GR"/>
        </a:p>
      </dgm:t>
    </dgm:pt>
    <dgm:pt modelId="{251AF37A-B4B9-4A03-A5C9-8E67D149D7E0}" type="pres">
      <dgm:prSet presAssocID="{863013DB-7CEF-4378-8D87-7F98E5E5CAB6}" presName="diagram" presStyleCnt="0">
        <dgm:presLayoutVars>
          <dgm:dir/>
          <dgm:resizeHandles val="exact"/>
        </dgm:presLayoutVars>
      </dgm:prSet>
      <dgm:spPr/>
    </dgm:pt>
    <dgm:pt modelId="{DDC41515-3D24-4C13-ABF2-C7F1B2E7A9A3}" type="pres">
      <dgm:prSet presAssocID="{48960ACD-248E-4070-BDE9-79D9288BED40}" presName="node" presStyleLbl="node1" presStyleIdx="0" presStyleCnt="6" custAng="0" custFlipVert="0" custScaleX="17030" custScaleY="12451" custLinFactNeighborX="-1130" custLinFactNeighborY="36">
        <dgm:presLayoutVars>
          <dgm:bulletEnabled val="1"/>
        </dgm:presLayoutVars>
      </dgm:prSet>
      <dgm:spPr/>
    </dgm:pt>
    <dgm:pt modelId="{600A0AC6-11A9-476D-BFB6-EF4D50B4546C}" type="pres">
      <dgm:prSet presAssocID="{6110DE0D-880E-4152-A8B2-478FA9FBF8DE}" presName="sibTrans" presStyleCnt="0"/>
      <dgm:spPr/>
    </dgm:pt>
    <dgm:pt modelId="{61595AA7-645D-45CB-9391-AB34ED9829FE}" type="pres">
      <dgm:prSet presAssocID="{BD4915E7-70F0-4E13-B3FF-B7CD28AF740E}" presName="node" presStyleLbl="node1" presStyleIdx="1" presStyleCnt="6" custScaleX="22350" custScaleY="8166" custLinFactNeighborX="-29885" custLinFactNeighborY="8993">
        <dgm:presLayoutVars>
          <dgm:bulletEnabled val="1"/>
        </dgm:presLayoutVars>
      </dgm:prSet>
      <dgm:spPr/>
    </dgm:pt>
    <dgm:pt modelId="{8C023E1A-D249-4CDC-9E5D-936CF70AAF24}" type="pres">
      <dgm:prSet presAssocID="{F6C8C02B-535A-455A-86FD-04EF1FB8BC2B}" presName="sibTrans" presStyleCnt="0"/>
      <dgm:spPr/>
    </dgm:pt>
    <dgm:pt modelId="{5A53D095-81F5-44CF-8B4E-A05890B756D2}" type="pres">
      <dgm:prSet presAssocID="{FCA7167C-4893-49F5-82F0-6BB493F4503C}" presName="node" presStyleLbl="node1" presStyleIdx="2" presStyleCnt="6" custScaleX="21530" custScaleY="9493" custLinFactNeighborX="-62414" custLinFactNeighborY="17668">
        <dgm:presLayoutVars>
          <dgm:bulletEnabled val="1"/>
        </dgm:presLayoutVars>
      </dgm:prSet>
      <dgm:spPr/>
    </dgm:pt>
    <dgm:pt modelId="{2B0D6518-B8F7-410C-A14B-3AB6190F199C}" type="pres">
      <dgm:prSet presAssocID="{F5E48DA3-073E-4057-8617-83AF9A49FEF0}" presName="sibTrans" presStyleCnt="0"/>
      <dgm:spPr/>
    </dgm:pt>
    <dgm:pt modelId="{D659D1DB-A477-467C-994E-25E26655D05A}" type="pres">
      <dgm:prSet presAssocID="{0DF0BC49-0A66-4F36-9EC1-9396BF10504B}" presName="node" presStyleLbl="node1" presStyleIdx="3" presStyleCnt="6" custScaleX="34908" custScaleY="9871" custLinFactNeighborX="-4937" custLinFactNeighborY="-817">
        <dgm:presLayoutVars>
          <dgm:bulletEnabled val="1"/>
        </dgm:presLayoutVars>
      </dgm:prSet>
      <dgm:spPr/>
    </dgm:pt>
    <dgm:pt modelId="{465918FE-B713-4B5D-8658-477F4C9F3960}" type="pres">
      <dgm:prSet presAssocID="{381BD16C-BD99-4EE6-8FE2-CBD9AE779BD0}" presName="sibTrans" presStyleCnt="0"/>
      <dgm:spPr/>
    </dgm:pt>
    <dgm:pt modelId="{BD1101B2-2D0F-48AA-A217-16C42F7ED405}" type="pres">
      <dgm:prSet presAssocID="{0C50437F-DF96-4665-AAED-D597CF9CD9D4}" presName="node" presStyleLbl="node1" presStyleIdx="4" presStyleCnt="6" custScaleX="36299" custScaleY="11475" custLinFactNeighborX="-51251" custLinFactNeighborY="8404">
        <dgm:presLayoutVars>
          <dgm:bulletEnabled val="1"/>
        </dgm:presLayoutVars>
      </dgm:prSet>
      <dgm:spPr/>
    </dgm:pt>
    <dgm:pt modelId="{50949961-628B-4D31-B87D-374F68D7C17D}" type="pres">
      <dgm:prSet presAssocID="{03436923-9BA1-407E-ABD5-98D07B80AD5F}" presName="sibTrans" presStyleCnt="0"/>
      <dgm:spPr/>
    </dgm:pt>
    <dgm:pt modelId="{DDF472D3-CF83-404D-9581-E1071815EFCD}" type="pres">
      <dgm:prSet presAssocID="{EE67A114-A71C-4E36-9290-ADE717E34CE5}" presName="node" presStyleLbl="node1" presStyleIdx="5" presStyleCnt="6" custScaleX="22350" custScaleY="8166" custLinFactNeighborX="-31956" custLinFactNeighborY="-9443">
        <dgm:presLayoutVars>
          <dgm:bulletEnabled val="1"/>
        </dgm:presLayoutVars>
      </dgm:prSet>
      <dgm:spPr/>
    </dgm:pt>
  </dgm:ptLst>
  <dgm:cxnLst>
    <dgm:cxn modelId="{B44DE611-762D-402B-BFF1-8B837C34C9A0}" type="presOf" srcId="{0DF0BC49-0A66-4F36-9EC1-9396BF10504B}" destId="{D659D1DB-A477-467C-994E-25E26655D05A}" srcOrd="0" destOrd="0" presId="urn:microsoft.com/office/officeart/2005/8/layout/default"/>
    <dgm:cxn modelId="{A2A4CC14-6F93-4E38-AD91-1BD3D39EEBD1}" type="presOf" srcId="{0C50437F-DF96-4665-AAED-D597CF9CD9D4}" destId="{BD1101B2-2D0F-48AA-A217-16C42F7ED405}" srcOrd="0" destOrd="0" presId="urn:microsoft.com/office/officeart/2005/8/layout/default"/>
    <dgm:cxn modelId="{69B20415-4900-4313-ACCB-FD38909F2D53}" type="presOf" srcId="{FCA7167C-4893-49F5-82F0-6BB493F4503C}" destId="{5A53D095-81F5-44CF-8B4E-A05890B756D2}" srcOrd="0" destOrd="0" presId="urn:microsoft.com/office/officeart/2005/8/layout/default"/>
    <dgm:cxn modelId="{02CCAF15-A661-4D99-A836-E2682FA33A4F}" srcId="{863013DB-7CEF-4378-8D87-7F98E5E5CAB6}" destId="{0C50437F-DF96-4665-AAED-D597CF9CD9D4}" srcOrd="4" destOrd="0" parTransId="{7C6E25EA-67CB-43F8-9C7E-E41855756993}" sibTransId="{03436923-9BA1-407E-ABD5-98D07B80AD5F}"/>
    <dgm:cxn modelId="{67881640-6751-48EC-B35F-21932696E7C4}" srcId="{863013DB-7CEF-4378-8D87-7F98E5E5CAB6}" destId="{0DF0BC49-0A66-4F36-9EC1-9396BF10504B}" srcOrd="3" destOrd="0" parTransId="{32A67465-A6C1-4B41-90F1-2FAEF9C9ABD7}" sibTransId="{381BD16C-BD99-4EE6-8FE2-CBD9AE779BD0}"/>
    <dgm:cxn modelId="{70C5565F-FB71-496E-9FF8-C8BB3150824F}" type="presOf" srcId="{863013DB-7CEF-4378-8D87-7F98E5E5CAB6}" destId="{251AF37A-B4B9-4A03-A5C9-8E67D149D7E0}" srcOrd="0" destOrd="0" presId="urn:microsoft.com/office/officeart/2005/8/layout/default"/>
    <dgm:cxn modelId="{AF0CC37B-F68F-4ADE-939B-E4EF5C6DC9A3}" srcId="{863013DB-7CEF-4378-8D87-7F98E5E5CAB6}" destId="{BD4915E7-70F0-4E13-B3FF-B7CD28AF740E}" srcOrd="1" destOrd="0" parTransId="{31002F79-45B0-4C76-ABAF-29BB776A0DF5}" sibTransId="{F6C8C02B-535A-455A-86FD-04EF1FB8BC2B}"/>
    <dgm:cxn modelId="{AE03A284-EE71-4119-829C-C96113425511}" srcId="{863013DB-7CEF-4378-8D87-7F98E5E5CAB6}" destId="{FCA7167C-4893-49F5-82F0-6BB493F4503C}" srcOrd="2" destOrd="0" parTransId="{F03A1D3F-BB92-4EA9-814F-C4025A98F240}" sibTransId="{F5E48DA3-073E-4057-8617-83AF9A49FEF0}"/>
    <dgm:cxn modelId="{262F8499-7BCF-4F1F-85DD-C17CB666BA19}" type="presOf" srcId="{EE67A114-A71C-4E36-9290-ADE717E34CE5}" destId="{DDF472D3-CF83-404D-9581-E1071815EFCD}" srcOrd="0" destOrd="0" presId="urn:microsoft.com/office/officeart/2005/8/layout/default"/>
    <dgm:cxn modelId="{0F44919A-9D53-4E8A-851C-E1A9E429F14B}" srcId="{863013DB-7CEF-4378-8D87-7F98E5E5CAB6}" destId="{EE67A114-A71C-4E36-9290-ADE717E34CE5}" srcOrd="5" destOrd="0" parTransId="{9F5CC013-2DA8-47D5-BEF7-FC4B759A71DF}" sibTransId="{9DE7F39C-078C-4552-9C0F-FA0359C1746B}"/>
    <dgm:cxn modelId="{179860BF-45A2-472D-A26B-E98D1806A8A3}" type="presOf" srcId="{48960ACD-248E-4070-BDE9-79D9288BED40}" destId="{DDC41515-3D24-4C13-ABF2-C7F1B2E7A9A3}" srcOrd="0" destOrd="0" presId="urn:microsoft.com/office/officeart/2005/8/layout/default"/>
    <dgm:cxn modelId="{3A1543CB-4746-4791-9B63-796CC4A32EBD}" type="presOf" srcId="{BD4915E7-70F0-4E13-B3FF-B7CD28AF740E}" destId="{61595AA7-645D-45CB-9391-AB34ED9829FE}" srcOrd="0" destOrd="0" presId="urn:microsoft.com/office/officeart/2005/8/layout/default"/>
    <dgm:cxn modelId="{09A7F5D2-4F83-4B18-9A93-15CCA004306E}" srcId="{863013DB-7CEF-4378-8D87-7F98E5E5CAB6}" destId="{48960ACD-248E-4070-BDE9-79D9288BED40}" srcOrd="0" destOrd="0" parTransId="{6FEB5686-D35E-4B26-A588-2ABA3FA5AEA7}" sibTransId="{6110DE0D-880E-4152-A8B2-478FA9FBF8DE}"/>
    <dgm:cxn modelId="{4CC4A29E-AB42-4823-8ED8-5049070D0882}" type="presParOf" srcId="{251AF37A-B4B9-4A03-A5C9-8E67D149D7E0}" destId="{DDC41515-3D24-4C13-ABF2-C7F1B2E7A9A3}" srcOrd="0" destOrd="0" presId="urn:microsoft.com/office/officeart/2005/8/layout/default"/>
    <dgm:cxn modelId="{8FCD8030-832E-4BE9-B6C4-3AF3C8EC96A7}" type="presParOf" srcId="{251AF37A-B4B9-4A03-A5C9-8E67D149D7E0}" destId="{600A0AC6-11A9-476D-BFB6-EF4D50B4546C}" srcOrd="1" destOrd="0" presId="urn:microsoft.com/office/officeart/2005/8/layout/default"/>
    <dgm:cxn modelId="{E178F3EA-8137-434C-82C7-11DDC2B1B15A}" type="presParOf" srcId="{251AF37A-B4B9-4A03-A5C9-8E67D149D7E0}" destId="{61595AA7-645D-45CB-9391-AB34ED9829FE}" srcOrd="2" destOrd="0" presId="urn:microsoft.com/office/officeart/2005/8/layout/default"/>
    <dgm:cxn modelId="{31264DF7-B3AB-46B1-B23E-7044D766BEA6}" type="presParOf" srcId="{251AF37A-B4B9-4A03-A5C9-8E67D149D7E0}" destId="{8C023E1A-D249-4CDC-9E5D-936CF70AAF24}" srcOrd="3" destOrd="0" presId="urn:microsoft.com/office/officeart/2005/8/layout/default"/>
    <dgm:cxn modelId="{F7933CED-4181-4437-B86D-EA54EBD84501}" type="presParOf" srcId="{251AF37A-B4B9-4A03-A5C9-8E67D149D7E0}" destId="{5A53D095-81F5-44CF-8B4E-A05890B756D2}" srcOrd="4" destOrd="0" presId="urn:microsoft.com/office/officeart/2005/8/layout/default"/>
    <dgm:cxn modelId="{4971360F-582D-46C7-8715-243F8E033A81}" type="presParOf" srcId="{251AF37A-B4B9-4A03-A5C9-8E67D149D7E0}" destId="{2B0D6518-B8F7-410C-A14B-3AB6190F199C}" srcOrd="5" destOrd="0" presId="urn:microsoft.com/office/officeart/2005/8/layout/default"/>
    <dgm:cxn modelId="{38C7C8D9-F194-4F38-B694-4D67FC8C1BD3}" type="presParOf" srcId="{251AF37A-B4B9-4A03-A5C9-8E67D149D7E0}" destId="{D659D1DB-A477-467C-994E-25E26655D05A}" srcOrd="6" destOrd="0" presId="urn:microsoft.com/office/officeart/2005/8/layout/default"/>
    <dgm:cxn modelId="{9974BD06-B955-439C-AFF6-97B2CD2B8AFB}" type="presParOf" srcId="{251AF37A-B4B9-4A03-A5C9-8E67D149D7E0}" destId="{465918FE-B713-4B5D-8658-477F4C9F3960}" srcOrd="7" destOrd="0" presId="urn:microsoft.com/office/officeart/2005/8/layout/default"/>
    <dgm:cxn modelId="{1889E696-21AB-4518-8CC0-B738D311E4BA}" type="presParOf" srcId="{251AF37A-B4B9-4A03-A5C9-8E67D149D7E0}" destId="{BD1101B2-2D0F-48AA-A217-16C42F7ED405}" srcOrd="8" destOrd="0" presId="urn:microsoft.com/office/officeart/2005/8/layout/default"/>
    <dgm:cxn modelId="{A3B29DF9-D7F0-4F6C-AD80-DF8A2C6F42DB}" type="presParOf" srcId="{251AF37A-B4B9-4A03-A5C9-8E67D149D7E0}" destId="{50949961-628B-4D31-B87D-374F68D7C17D}" srcOrd="9" destOrd="0" presId="urn:microsoft.com/office/officeart/2005/8/layout/default"/>
    <dgm:cxn modelId="{8648D7AC-B212-446D-BC63-274678378CED}" type="presParOf" srcId="{251AF37A-B4B9-4A03-A5C9-8E67D149D7E0}" destId="{DDF472D3-CF83-404D-9581-E1071815EFCD}"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41515-3D24-4C13-ABF2-C7F1B2E7A9A3}">
      <dsp:nvSpPr>
        <dsp:cNvPr id="0" name=""/>
        <dsp:cNvSpPr/>
      </dsp:nvSpPr>
      <dsp:spPr>
        <a:xfrm>
          <a:off x="1280677" y="405806"/>
          <a:ext cx="2591792" cy="1136949"/>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4"/>
              </a:solidFill>
              <a:latin typeface="+mn-lt"/>
              <a:ea typeface="+mn-ea"/>
              <a:cs typeface="Arial" pitchFamily="34" charset="0"/>
            </a:rPr>
            <a:t>Introduction</a:t>
          </a:r>
          <a:endParaRPr lang="el-GR" sz="1600" b="1" kern="1200" dirty="0">
            <a:solidFill>
              <a:schemeClr val="accent4"/>
            </a:solidFill>
            <a:latin typeface="+mn-lt"/>
            <a:ea typeface="+mn-ea"/>
            <a:cs typeface="Arial" pitchFamily="34" charset="0"/>
          </a:endParaRPr>
        </a:p>
      </dsp:txBody>
      <dsp:txXfrm>
        <a:off x="1280677" y="405806"/>
        <a:ext cx="2591792" cy="1136949"/>
      </dsp:txXfrm>
    </dsp:sp>
    <dsp:sp modelId="{61595AA7-645D-45CB-9391-AB34ED9829FE}">
      <dsp:nvSpPr>
        <dsp:cNvPr id="0" name=""/>
        <dsp:cNvSpPr/>
      </dsp:nvSpPr>
      <dsp:spPr>
        <a:xfrm>
          <a:off x="1018149" y="1419344"/>
          <a:ext cx="3401441" cy="745669"/>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3"/>
              </a:solidFill>
              <a:latin typeface="+mn-lt"/>
              <a:ea typeface="+mn-ea"/>
              <a:cs typeface="Arial" pitchFamily="34" charset="0"/>
            </a:rPr>
            <a:t>Research Aim</a:t>
          </a:r>
          <a:endParaRPr lang="el-GR" sz="1600" b="1" kern="1200" dirty="0">
            <a:solidFill>
              <a:schemeClr val="accent3"/>
            </a:solidFill>
            <a:latin typeface="+mn-lt"/>
            <a:ea typeface="+mn-ea"/>
            <a:cs typeface="Arial" pitchFamily="34" charset="0"/>
          </a:endParaRPr>
        </a:p>
      </dsp:txBody>
      <dsp:txXfrm>
        <a:off x="1018149" y="1419344"/>
        <a:ext cx="3401441" cy="745669"/>
      </dsp:txXfrm>
    </dsp:sp>
    <dsp:sp modelId="{5A53D095-81F5-44CF-8B4E-A05890B756D2}">
      <dsp:nvSpPr>
        <dsp:cNvPr id="0" name=""/>
        <dsp:cNvSpPr/>
      </dsp:nvSpPr>
      <dsp:spPr>
        <a:xfrm>
          <a:off x="990907" y="2150905"/>
          <a:ext cx="3276646" cy="86684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2"/>
              </a:solidFill>
              <a:latin typeface="+mn-lt"/>
              <a:ea typeface="+mn-ea"/>
              <a:cs typeface="Arial" pitchFamily="34" charset="0"/>
            </a:rPr>
            <a:t>Objectives</a:t>
          </a:r>
          <a:endParaRPr lang="el-GR" sz="1600" b="1" kern="1200" dirty="0">
            <a:solidFill>
              <a:schemeClr val="accent2"/>
            </a:solidFill>
            <a:latin typeface="+mn-lt"/>
            <a:ea typeface="+mn-ea"/>
            <a:cs typeface="Arial" pitchFamily="34" charset="0"/>
          </a:endParaRPr>
        </a:p>
      </dsp:txBody>
      <dsp:txXfrm>
        <a:off x="990907" y="2150905"/>
        <a:ext cx="3276646" cy="866842"/>
      </dsp:txXfrm>
    </dsp:sp>
    <dsp:sp modelId="{D659D1DB-A477-467C-994E-25E26655D05A}">
      <dsp:nvSpPr>
        <dsp:cNvPr id="0" name=""/>
        <dsp:cNvSpPr/>
      </dsp:nvSpPr>
      <dsp:spPr>
        <a:xfrm>
          <a:off x="678690" y="3059996"/>
          <a:ext cx="5312641" cy="901359"/>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1"/>
              </a:solidFill>
              <a:latin typeface="+mn-lt"/>
              <a:ea typeface="+mn-ea"/>
              <a:cs typeface="Arial" pitchFamily="34" charset="0"/>
            </a:rPr>
            <a:t>The B1-Level ICT Training</a:t>
          </a:r>
          <a:endParaRPr lang="el-GR" sz="1600" b="1" kern="1200" dirty="0">
            <a:solidFill>
              <a:schemeClr val="accent1"/>
            </a:solidFill>
            <a:latin typeface="+mn-lt"/>
            <a:ea typeface="+mn-ea"/>
            <a:cs typeface="Arial" pitchFamily="34" charset="0"/>
          </a:endParaRPr>
        </a:p>
      </dsp:txBody>
      <dsp:txXfrm>
        <a:off x="678690" y="3059996"/>
        <a:ext cx="5312641" cy="901359"/>
      </dsp:txXfrm>
    </dsp:sp>
    <dsp:sp modelId="{BD1101B2-2D0F-48AA-A217-16C42F7ED405}">
      <dsp:nvSpPr>
        <dsp:cNvPr id="0" name=""/>
        <dsp:cNvSpPr/>
      </dsp:nvSpPr>
      <dsp:spPr>
        <a:xfrm>
          <a:off x="464711" y="3828767"/>
          <a:ext cx="5524337" cy="1047826"/>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4"/>
              </a:solidFill>
              <a:latin typeface="+mn-lt"/>
              <a:ea typeface="+mn-ea"/>
              <a:cs typeface="Arial" pitchFamily="34" charset="0"/>
            </a:rPr>
            <a:t>Analysis of the material</a:t>
          </a:r>
          <a:endParaRPr lang="el-GR" sz="1600" b="1" kern="1200" dirty="0">
            <a:solidFill>
              <a:schemeClr val="accent4"/>
            </a:solidFill>
            <a:latin typeface="+mn-lt"/>
            <a:ea typeface="+mn-ea"/>
            <a:cs typeface="Arial" pitchFamily="34" charset="0"/>
          </a:endParaRPr>
        </a:p>
      </dsp:txBody>
      <dsp:txXfrm>
        <a:off x="464711" y="3828767"/>
        <a:ext cx="5524337" cy="1047826"/>
      </dsp:txXfrm>
    </dsp:sp>
    <dsp:sp modelId="{DDF472D3-CF83-404D-9581-E1071815EFCD}">
      <dsp:nvSpPr>
        <dsp:cNvPr id="0" name=""/>
        <dsp:cNvSpPr/>
      </dsp:nvSpPr>
      <dsp:spPr>
        <a:xfrm>
          <a:off x="1045391" y="4768813"/>
          <a:ext cx="3401441" cy="745669"/>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accent3"/>
              </a:solidFill>
              <a:latin typeface="+mn-lt"/>
              <a:ea typeface="+mn-ea"/>
              <a:cs typeface="Arial" pitchFamily="34" charset="0"/>
            </a:rPr>
            <a:t>Conclusion</a:t>
          </a:r>
          <a:endParaRPr lang="el-GR" sz="1800" b="1" kern="1200" dirty="0">
            <a:solidFill>
              <a:schemeClr val="accent3"/>
            </a:solidFill>
            <a:latin typeface="+mn-lt"/>
            <a:ea typeface="+mn-ea"/>
            <a:cs typeface="Arial" pitchFamily="34" charset="0"/>
          </a:endParaRPr>
        </a:p>
      </dsp:txBody>
      <dsp:txXfrm>
        <a:off x="1045391" y="4768813"/>
        <a:ext cx="3401441" cy="74566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AF045-FEF6-43EA-9CDC-C84FC3F85E9C}" type="datetimeFigureOut">
              <a:rPr lang="en-US" smtClean="0"/>
              <a:t>7/7/2025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F1279-6CE4-4169-83D3-4483097B6907}" type="slidenum">
              <a:rPr lang="en-US" smtClean="0"/>
              <a:t>‹Nº›</a:t>
            </a:fld>
            <a:endParaRPr lang="en-US"/>
          </a:p>
        </p:txBody>
      </p:sp>
    </p:spTree>
    <p:extLst>
      <p:ext uri="{BB962C8B-B14F-4D97-AF65-F5344CB8AC3E}">
        <p14:creationId xmlns:p14="http://schemas.microsoft.com/office/powerpoint/2010/main" val="140558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769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ontents slide layout">
    <p:spTree>
      <p:nvGrpSpPr>
        <p:cNvPr id="1" name=""/>
        <p:cNvGrpSpPr/>
        <p:nvPr/>
      </p:nvGrpSpPr>
      <p:grpSpPr>
        <a:xfrm>
          <a:off x="0" y="0"/>
          <a:ext cx="0" cy="0"/>
          <a:chOff x="0" y="0"/>
          <a:chExt cx="0" cy="0"/>
        </a:xfrm>
      </p:grpSpPr>
      <p:sp>
        <p:nvSpPr>
          <p:cNvPr id="2" name="Picture Placeholder 12">
            <a:extLst>
              <a:ext uri="{FF2B5EF4-FFF2-40B4-BE49-F238E27FC236}">
                <a16:creationId xmlns:a16="http://schemas.microsoft.com/office/drawing/2014/main" id="{FF7BDD8C-DBA7-4764-A656-F91942711431}"/>
              </a:ext>
            </a:extLst>
          </p:cNvPr>
          <p:cNvSpPr>
            <a:spLocks noGrp="1"/>
          </p:cNvSpPr>
          <p:nvPr>
            <p:ph type="pic" sz="quarter" idx="10" hasCustomPrompt="1"/>
          </p:nvPr>
        </p:nvSpPr>
        <p:spPr>
          <a:xfrm>
            <a:off x="2785633" y="1708875"/>
            <a:ext cx="6624970" cy="2826000"/>
          </a:xfrm>
          <a:prstGeom prst="rect">
            <a:avLst/>
          </a:prstGeom>
          <a:solidFill>
            <a:schemeClr val="bg1">
              <a:lumMod val="95000"/>
            </a:schemeClr>
          </a:solidFill>
        </p:spPr>
        <p:txBody>
          <a:bodyPr tIns="72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 And Send To Back</a:t>
            </a:r>
            <a:endParaRPr lang="ko-KR" altLang="en-US" dirty="0"/>
          </a:p>
        </p:txBody>
      </p:sp>
      <p:sp>
        <p:nvSpPr>
          <p:cNvPr id="3" name="Text Placeholder 9">
            <a:extLst>
              <a:ext uri="{FF2B5EF4-FFF2-40B4-BE49-F238E27FC236}">
                <a16:creationId xmlns:a16="http://schemas.microsoft.com/office/drawing/2014/main" id="{E88D4141-DDEB-40F4-B784-0C7E8499AC06}"/>
              </a:ext>
            </a:extLst>
          </p:cNvPr>
          <p:cNvSpPr>
            <a:spLocks noGrp="1"/>
          </p:cNvSpPr>
          <p:nvPr>
            <p:ph type="body" sz="quarter" idx="11"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44528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684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ontents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D8F181D7-1D78-4A9F-891E-7FF1339D8D06}"/>
              </a:ext>
            </a:extLst>
          </p:cNvPr>
          <p:cNvSpPr>
            <a:spLocks noGrp="1"/>
          </p:cNvSpPr>
          <p:nvPr>
            <p:ph type="pic" idx="10" hasCustomPrompt="1"/>
          </p:nvPr>
        </p:nvSpPr>
        <p:spPr>
          <a:xfrm>
            <a:off x="5015620" y="1422245"/>
            <a:ext cx="7176380" cy="4680520"/>
          </a:xfrm>
          <a:prstGeom prst="rect">
            <a:avLst/>
          </a:prstGeom>
          <a:solidFill>
            <a:schemeClr val="bg1">
              <a:lumMod val="95000"/>
            </a:schemeClr>
          </a:solidFill>
          <a:ln w="12700">
            <a:noFill/>
          </a:ln>
        </p:spPr>
        <p:txBody>
          <a:bodyPr anchor="ctr"/>
          <a:lstStyle>
            <a:lvl1pPr marL="0" indent="0" algn="ctr">
              <a:buNone/>
              <a:defRPr sz="120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
        <p:nvSpPr>
          <p:cNvPr id="3" name="Text Placeholder 9">
            <a:extLst>
              <a:ext uri="{FF2B5EF4-FFF2-40B4-BE49-F238E27FC236}">
                <a16:creationId xmlns:a16="http://schemas.microsoft.com/office/drawing/2014/main" id="{CB2D35DD-3012-4060-B307-222D845BBC78}"/>
              </a:ext>
            </a:extLst>
          </p:cNvPr>
          <p:cNvSpPr>
            <a:spLocks noGrp="1"/>
          </p:cNvSpPr>
          <p:nvPr>
            <p:ph type="body" sz="quarter" idx="11"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918837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574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ontents slide layout">
    <p:spTree>
      <p:nvGrpSpPr>
        <p:cNvPr id="1" name=""/>
        <p:cNvGrpSpPr/>
        <p:nvPr/>
      </p:nvGrpSpPr>
      <p:grpSpPr>
        <a:xfrm>
          <a:off x="0" y="0"/>
          <a:ext cx="0" cy="0"/>
          <a:chOff x="0" y="0"/>
          <a:chExt cx="0" cy="0"/>
        </a:xfrm>
      </p:grpSpPr>
      <p:sp>
        <p:nvSpPr>
          <p:cNvPr id="4" name="그림 개체 틀 2">
            <a:extLst>
              <a:ext uri="{FF2B5EF4-FFF2-40B4-BE49-F238E27FC236}">
                <a16:creationId xmlns:a16="http://schemas.microsoft.com/office/drawing/2014/main" id="{96F6EC6F-CD4C-4990-A245-26A2E187E707}"/>
              </a:ext>
            </a:extLst>
          </p:cNvPr>
          <p:cNvSpPr>
            <a:spLocks noGrp="1"/>
          </p:cNvSpPr>
          <p:nvPr>
            <p:ph type="pic" sz="quarter" idx="10" hasCustomPrompt="1"/>
          </p:nvPr>
        </p:nvSpPr>
        <p:spPr>
          <a:xfrm>
            <a:off x="4835161" y="1953290"/>
            <a:ext cx="7356839" cy="2198621"/>
          </a:xfrm>
          <a:prstGeom prst="rect">
            <a:avLst/>
          </a:prstGeom>
          <a:solidFill>
            <a:schemeClr val="bg1">
              <a:lumMod val="95000"/>
            </a:schemeClr>
          </a:solidFill>
          <a:ln w="25400">
            <a:noFill/>
          </a:ln>
          <a:effectLst/>
        </p:spPr>
        <p:txBody>
          <a:bodyPr anchor="ctr"/>
          <a:lstStyle>
            <a:lvl1pPr marL="0" indent="0" algn="ctr">
              <a:buFontTx/>
              <a:buNone/>
              <a:defRPr sz="1200">
                <a:solidFill>
                  <a:schemeClr val="tx1">
                    <a:lumMod val="85000"/>
                    <a:lumOff val="15000"/>
                  </a:schemeClr>
                </a:solidFill>
                <a:latin typeface="+mn-lt"/>
                <a:cs typeface="Arial" pitchFamily="34" charset="0"/>
              </a:defRPr>
            </a:lvl1pPr>
          </a:lstStyle>
          <a:p>
            <a:r>
              <a:rPr lang="en-US" altLang="ko-KR" dirty="0"/>
              <a:t>Place Your Picture Here</a:t>
            </a:r>
            <a:endParaRPr lang="ko-KR" altLang="en-US" dirty="0"/>
          </a:p>
        </p:txBody>
      </p:sp>
      <p:sp>
        <p:nvSpPr>
          <p:cNvPr id="5" name="Text Placeholder 9">
            <a:extLst>
              <a:ext uri="{FF2B5EF4-FFF2-40B4-BE49-F238E27FC236}">
                <a16:creationId xmlns:a16="http://schemas.microsoft.com/office/drawing/2014/main" id="{3A2E5076-EB3B-4F2A-B1CA-DF4FCDC804C4}"/>
              </a:ext>
            </a:extLst>
          </p:cNvPr>
          <p:cNvSpPr>
            <a:spLocks noGrp="1"/>
          </p:cNvSpPr>
          <p:nvPr>
            <p:ph type="body" sz="quarter" idx="11"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750974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36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ontents slide layout">
    <p:spTree>
      <p:nvGrpSpPr>
        <p:cNvPr id="1" name=""/>
        <p:cNvGrpSpPr/>
        <p:nvPr/>
      </p:nvGrpSpPr>
      <p:grpSpPr>
        <a:xfrm>
          <a:off x="0" y="0"/>
          <a:ext cx="0" cy="0"/>
          <a:chOff x="0" y="0"/>
          <a:chExt cx="0" cy="0"/>
        </a:xfrm>
      </p:grpSpPr>
      <p:sp>
        <p:nvSpPr>
          <p:cNvPr id="2" name="그림 개체 틀 8">
            <a:extLst>
              <a:ext uri="{FF2B5EF4-FFF2-40B4-BE49-F238E27FC236}">
                <a16:creationId xmlns:a16="http://schemas.microsoft.com/office/drawing/2014/main" id="{2E3BCD6D-C303-4864-B3F7-57504C804BA4}"/>
              </a:ext>
            </a:extLst>
          </p:cNvPr>
          <p:cNvSpPr>
            <a:spLocks noGrp="1"/>
          </p:cNvSpPr>
          <p:nvPr>
            <p:ph type="pic" sz="quarter" idx="10" hasCustomPrompt="1"/>
          </p:nvPr>
        </p:nvSpPr>
        <p:spPr>
          <a:xfrm>
            <a:off x="1" y="0"/>
            <a:ext cx="4068000" cy="3429000"/>
          </a:xfrm>
          <a:prstGeom prst="rect">
            <a:avLst/>
          </a:prstGeom>
          <a:solidFill>
            <a:schemeClr val="bg1">
              <a:lumMod val="95000"/>
            </a:schemeClr>
          </a:solidFill>
          <a:effectLst/>
        </p:spPr>
        <p:txBody>
          <a:bodyPr wrap="square" anchor="ctr">
            <a:noAutofit/>
          </a:bodyPr>
          <a:lstStyle>
            <a:lvl1pPr marL="0" marR="0" indent="0" algn="ctr" defTabSz="914400" rtl="0" eaLnBrk="1" fontAlgn="auto" latinLnBrk="1" hangingPunct="1">
              <a:lnSpc>
                <a:spcPct val="90000"/>
              </a:lnSpc>
              <a:spcBef>
                <a:spcPts val="1000"/>
              </a:spcBef>
              <a:spcAft>
                <a:spcPts val="0"/>
              </a:spcAft>
              <a:buClrTx/>
              <a:buSzTx/>
              <a:buFontTx/>
              <a:buNone/>
              <a:tabLst/>
              <a:defRPr sz="1200"/>
            </a:lvl1pPr>
          </a:lstStyle>
          <a:p>
            <a:r>
              <a:rPr lang="en-US" altLang="ko-KR" dirty="0"/>
              <a:t>Insert Your Image And Send To Back</a:t>
            </a:r>
            <a:endParaRPr lang="ko-KR" altLang="en-US" dirty="0"/>
          </a:p>
        </p:txBody>
      </p:sp>
      <p:sp>
        <p:nvSpPr>
          <p:cNvPr id="3" name="그림 개체 틀 8">
            <a:extLst>
              <a:ext uri="{FF2B5EF4-FFF2-40B4-BE49-F238E27FC236}">
                <a16:creationId xmlns:a16="http://schemas.microsoft.com/office/drawing/2014/main" id="{3467D47C-FBB8-4493-8D52-7F3F238780FB}"/>
              </a:ext>
            </a:extLst>
          </p:cNvPr>
          <p:cNvSpPr>
            <a:spLocks noGrp="1"/>
          </p:cNvSpPr>
          <p:nvPr>
            <p:ph type="pic" sz="quarter" idx="11" hasCustomPrompt="1"/>
          </p:nvPr>
        </p:nvSpPr>
        <p:spPr>
          <a:xfrm>
            <a:off x="4068001" y="3429000"/>
            <a:ext cx="4068000" cy="3429000"/>
          </a:xfrm>
          <a:prstGeom prst="rect">
            <a:avLst/>
          </a:prstGeom>
          <a:solidFill>
            <a:schemeClr val="bg1">
              <a:lumMod val="95000"/>
            </a:schemeClr>
          </a:solidFill>
          <a:effectLst/>
        </p:spPr>
        <p:txBody>
          <a:bodyPr wrap="square" anchor="ctr">
            <a:noAutofit/>
          </a:bodyPr>
          <a:lstStyle>
            <a:lvl1pPr marL="0" marR="0" indent="0" algn="ctr" defTabSz="914400" rtl="0" eaLnBrk="1" fontAlgn="auto" latinLnBrk="1" hangingPunct="1">
              <a:lnSpc>
                <a:spcPct val="90000"/>
              </a:lnSpc>
              <a:spcBef>
                <a:spcPts val="1000"/>
              </a:spcBef>
              <a:spcAft>
                <a:spcPts val="0"/>
              </a:spcAft>
              <a:buClrTx/>
              <a:buSzTx/>
              <a:buFontTx/>
              <a:buNone/>
              <a:tabLst/>
              <a:defRPr sz="1200"/>
            </a:lvl1pPr>
          </a:lstStyle>
          <a:p>
            <a:r>
              <a:rPr lang="en-US" altLang="ko-KR" dirty="0"/>
              <a:t>Insert Your Image And Send To Back</a:t>
            </a:r>
            <a:endParaRPr lang="ko-KR" altLang="en-US" dirty="0"/>
          </a:p>
        </p:txBody>
      </p:sp>
    </p:spTree>
    <p:extLst>
      <p:ext uri="{BB962C8B-B14F-4D97-AF65-F5344CB8AC3E}">
        <p14:creationId xmlns:p14="http://schemas.microsoft.com/office/powerpoint/2010/main" val="3964928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96040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48309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NG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446392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667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136765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720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89932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Agenda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232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id="{EF70765A-4598-4D75-8EBE-B820808F655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Our Team LAYOUT</a:t>
            </a:r>
          </a:p>
        </p:txBody>
      </p:sp>
      <p:grpSp>
        <p:nvGrpSpPr>
          <p:cNvPr id="4" name="Group 3">
            <a:extLst>
              <a:ext uri="{FF2B5EF4-FFF2-40B4-BE49-F238E27FC236}">
                <a16:creationId xmlns:a16="http://schemas.microsoft.com/office/drawing/2014/main" id="{94C30DA3-D434-41BE-9F9E-8CEF940F49AE}"/>
              </a:ext>
            </a:extLst>
          </p:cNvPr>
          <p:cNvGrpSpPr/>
          <p:nvPr userDrawn="1"/>
        </p:nvGrpSpPr>
        <p:grpSpPr>
          <a:xfrm>
            <a:off x="1200508" y="1779191"/>
            <a:ext cx="1512000" cy="2654855"/>
            <a:chOff x="445712" y="1449040"/>
            <a:chExt cx="2113018" cy="3924176"/>
          </a:xfrm>
        </p:grpSpPr>
        <p:sp>
          <p:nvSpPr>
            <p:cNvPr id="5" name="Rounded Rectangle 4">
              <a:extLst>
                <a:ext uri="{FF2B5EF4-FFF2-40B4-BE49-F238E27FC236}">
                  <a16:creationId xmlns:a16="http://schemas.microsoft.com/office/drawing/2014/main" id="{D36CEC37-AE54-4204-926B-C76F46588CF5}"/>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6" name="Rectangle 5">
              <a:extLst>
                <a:ext uri="{FF2B5EF4-FFF2-40B4-BE49-F238E27FC236}">
                  <a16:creationId xmlns:a16="http://schemas.microsoft.com/office/drawing/2014/main" id="{CE60B77A-53FD-4AF2-A307-E9092175FAE6}"/>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7" name="Group 6">
              <a:extLst>
                <a:ext uri="{FF2B5EF4-FFF2-40B4-BE49-F238E27FC236}">
                  <a16:creationId xmlns:a16="http://schemas.microsoft.com/office/drawing/2014/main" id="{C77FDCAC-7B49-41A2-BE9C-391E7056C083}"/>
                </a:ext>
              </a:extLst>
            </p:cNvPr>
            <p:cNvGrpSpPr/>
            <p:nvPr userDrawn="1"/>
          </p:nvGrpSpPr>
          <p:grpSpPr>
            <a:xfrm>
              <a:off x="1407705" y="5045834"/>
              <a:ext cx="211967" cy="211967"/>
              <a:chOff x="1549420" y="5712364"/>
              <a:chExt cx="312583" cy="312583"/>
            </a:xfrm>
          </p:grpSpPr>
          <p:sp>
            <p:nvSpPr>
              <p:cNvPr id="8" name="Oval 7">
                <a:extLst>
                  <a:ext uri="{FF2B5EF4-FFF2-40B4-BE49-F238E27FC236}">
                    <a16:creationId xmlns:a16="http://schemas.microsoft.com/office/drawing/2014/main" id="{60F1F554-1B98-471E-A329-2CCFAEA07233}"/>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9" name="Rounded Rectangle 8">
                <a:extLst>
                  <a:ext uri="{FF2B5EF4-FFF2-40B4-BE49-F238E27FC236}">
                    <a16:creationId xmlns:a16="http://schemas.microsoft.com/office/drawing/2014/main" id="{6520737B-1186-4E1C-A360-4B9B8D32D5FB}"/>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grpSp>
        <p:nvGrpSpPr>
          <p:cNvPr id="10" name="Group 3">
            <a:extLst>
              <a:ext uri="{FF2B5EF4-FFF2-40B4-BE49-F238E27FC236}">
                <a16:creationId xmlns:a16="http://schemas.microsoft.com/office/drawing/2014/main" id="{A3D8A21E-0901-48B8-A295-7A257C040765}"/>
              </a:ext>
            </a:extLst>
          </p:cNvPr>
          <p:cNvGrpSpPr/>
          <p:nvPr userDrawn="1"/>
        </p:nvGrpSpPr>
        <p:grpSpPr>
          <a:xfrm>
            <a:off x="3962075" y="1779191"/>
            <a:ext cx="1512000" cy="2654855"/>
            <a:chOff x="445712" y="1449040"/>
            <a:chExt cx="2113018" cy="3924176"/>
          </a:xfrm>
        </p:grpSpPr>
        <p:sp>
          <p:nvSpPr>
            <p:cNvPr id="11" name="Rounded Rectangle 4">
              <a:extLst>
                <a:ext uri="{FF2B5EF4-FFF2-40B4-BE49-F238E27FC236}">
                  <a16:creationId xmlns:a16="http://schemas.microsoft.com/office/drawing/2014/main" id="{6A107028-0C6A-44AE-9857-3E19BFBC6250}"/>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2" name="Rectangle 5">
              <a:extLst>
                <a:ext uri="{FF2B5EF4-FFF2-40B4-BE49-F238E27FC236}">
                  <a16:creationId xmlns:a16="http://schemas.microsoft.com/office/drawing/2014/main" id="{8B5810DE-111C-4544-99EB-EF865DE49C8A}"/>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13" name="Group 6">
              <a:extLst>
                <a:ext uri="{FF2B5EF4-FFF2-40B4-BE49-F238E27FC236}">
                  <a16:creationId xmlns:a16="http://schemas.microsoft.com/office/drawing/2014/main" id="{0E56DDB0-CF1E-4473-9566-2CF400B1D03B}"/>
                </a:ext>
              </a:extLst>
            </p:cNvPr>
            <p:cNvGrpSpPr/>
            <p:nvPr userDrawn="1"/>
          </p:nvGrpSpPr>
          <p:grpSpPr>
            <a:xfrm>
              <a:off x="1407705" y="5045834"/>
              <a:ext cx="211967" cy="211967"/>
              <a:chOff x="1549420" y="5712364"/>
              <a:chExt cx="312583" cy="312583"/>
            </a:xfrm>
          </p:grpSpPr>
          <p:sp>
            <p:nvSpPr>
              <p:cNvPr id="14" name="Oval 7">
                <a:extLst>
                  <a:ext uri="{FF2B5EF4-FFF2-40B4-BE49-F238E27FC236}">
                    <a16:creationId xmlns:a16="http://schemas.microsoft.com/office/drawing/2014/main" id="{675AE696-9854-4F9F-8328-3D901AB87BC7}"/>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5" name="Rounded Rectangle 8">
                <a:extLst>
                  <a:ext uri="{FF2B5EF4-FFF2-40B4-BE49-F238E27FC236}">
                    <a16:creationId xmlns:a16="http://schemas.microsoft.com/office/drawing/2014/main" id="{1EE822FB-BAB6-4765-BAB8-F8CFD8DBD1CA}"/>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grpSp>
        <p:nvGrpSpPr>
          <p:cNvPr id="16" name="Group 3">
            <a:extLst>
              <a:ext uri="{FF2B5EF4-FFF2-40B4-BE49-F238E27FC236}">
                <a16:creationId xmlns:a16="http://schemas.microsoft.com/office/drawing/2014/main" id="{738D86BF-9B29-48E5-9140-E38AC9180C0A}"/>
              </a:ext>
            </a:extLst>
          </p:cNvPr>
          <p:cNvGrpSpPr/>
          <p:nvPr userDrawn="1"/>
        </p:nvGrpSpPr>
        <p:grpSpPr>
          <a:xfrm>
            <a:off x="6723642" y="1779191"/>
            <a:ext cx="1512000" cy="2654855"/>
            <a:chOff x="445712" y="1449040"/>
            <a:chExt cx="2113018" cy="3924176"/>
          </a:xfrm>
        </p:grpSpPr>
        <p:sp>
          <p:nvSpPr>
            <p:cNvPr id="17" name="Rounded Rectangle 4">
              <a:extLst>
                <a:ext uri="{FF2B5EF4-FFF2-40B4-BE49-F238E27FC236}">
                  <a16:creationId xmlns:a16="http://schemas.microsoft.com/office/drawing/2014/main" id="{C5C12189-4C71-4BA8-8527-F51EDF15CAED}"/>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8" name="Rectangle 5">
              <a:extLst>
                <a:ext uri="{FF2B5EF4-FFF2-40B4-BE49-F238E27FC236}">
                  <a16:creationId xmlns:a16="http://schemas.microsoft.com/office/drawing/2014/main" id="{B007A9B8-7BCE-4BAD-861E-F43AF30C90AB}"/>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19" name="Group 6">
              <a:extLst>
                <a:ext uri="{FF2B5EF4-FFF2-40B4-BE49-F238E27FC236}">
                  <a16:creationId xmlns:a16="http://schemas.microsoft.com/office/drawing/2014/main" id="{4A5516E4-ACA7-4C98-A9FA-5A5DA37FFCCE}"/>
                </a:ext>
              </a:extLst>
            </p:cNvPr>
            <p:cNvGrpSpPr/>
            <p:nvPr userDrawn="1"/>
          </p:nvGrpSpPr>
          <p:grpSpPr>
            <a:xfrm>
              <a:off x="1407705" y="5045834"/>
              <a:ext cx="211967" cy="211967"/>
              <a:chOff x="1549420" y="5712364"/>
              <a:chExt cx="312583" cy="312583"/>
            </a:xfrm>
          </p:grpSpPr>
          <p:sp>
            <p:nvSpPr>
              <p:cNvPr id="20" name="Oval 7">
                <a:extLst>
                  <a:ext uri="{FF2B5EF4-FFF2-40B4-BE49-F238E27FC236}">
                    <a16:creationId xmlns:a16="http://schemas.microsoft.com/office/drawing/2014/main" id="{1ABA39FE-6EF1-4D4F-88E8-D71FF652C862}"/>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1" name="Rounded Rectangle 8">
                <a:extLst>
                  <a:ext uri="{FF2B5EF4-FFF2-40B4-BE49-F238E27FC236}">
                    <a16:creationId xmlns:a16="http://schemas.microsoft.com/office/drawing/2014/main" id="{66C97352-4633-4B25-8910-54F3DE0B49BF}"/>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grpSp>
        <p:nvGrpSpPr>
          <p:cNvPr id="22" name="Group 3">
            <a:extLst>
              <a:ext uri="{FF2B5EF4-FFF2-40B4-BE49-F238E27FC236}">
                <a16:creationId xmlns:a16="http://schemas.microsoft.com/office/drawing/2014/main" id="{04F1116B-7469-4702-BC97-5420486D2D58}"/>
              </a:ext>
            </a:extLst>
          </p:cNvPr>
          <p:cNvGrpSpPr/>
          <p:nvPr userDrawn="1"/>
        </p:nvGrpSpPr>
        <p:grpSpPr>
          <a:xfrm>
            <a:off x="9485208" y="1779191"/>
            <a:ext cx="1512000" cy="2654855"/>
            <a:chOff x="445712" y="1449040"/>
            <a:chExt cx="2113018" cy="3924176"/>
          </a:xfrm>
        </p:grpSpPr>
        <p:sp>
          <p:nvSpPr>
            <p:cNvPr id="23" name="Rounded Rectangle 4">
              <a:extLst>
                <a:ext uri="{FF2B5EF4-FFF2-40B4-BE49-F238E27FC236}">
                  <a16:creationId xmlns:a16="http://schemas.microsoft.com/office/drawing/2014/main" id="{15189DD4-56C8-4F92-A3F9-AA93E4F0FBC1}"/>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4" name="Rectangle 5">
              <a:extLst>
                <a:ext uri="{FF2B5EF4-FFF2-40B4-BE49-F238E27FC236}">
                  <a16:creationId xmlns:a16="http://schemas.microsoft.com/office/drawing/2014/main" id="{DDFA377A-F4DE-4B15-81AA-EEE8672B6FFD}"/>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25" name="Group 6">
              <a:extLst>
                <a:ext uri="{FF2B5EF4-FFF2-40B4-BE49-F238E27FC236}">
                  <a16:creationId xmlns:a16="http://schemas.microsoft.com/office/drawing/2014/main" id="{CDCB2C5B-89AF-42D3-BF78-E8D584186530}"/>
                </a:ext>
              </a:extLst>
            </p:cNvPr>
            <p:cNvGrpSpPr/>
            <p:nvPr userDrawn="1"/>
          </p:nvGrpSpPr>
          <p:grpSpPr>
            <a:xfrm>
              <a:off x="1407705" y="5045834"/>
              <a:ext cx="211967" cy="211967"/>
              <a:chOff x="1549420" y="5712364"/>
              <a:chExt cx="312583" cy="312583"/>
            </a:xfrm>
          </p:grpSpPr>
          <p:sp>
            <p:nvSpPr>
              <p:cNvPr id="26" name="Oval 7">
                <a:extLst>
                  <a:ext uri="{FF2B5EF4-FFF2-40B4-BE49-F238E27FC236}">
                    <a16:creationId xmlns:a16="http://schemas.microsoft.com/office/drawing/2014/main" id="{9C3DE81D-34C4-48C5-A7F5-234384138E35}"/>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7" name="Rounded Rectangle 8">
                <a:extLst>
                  <a:ext uri="{FF2B5EF4-FFF2-40B4-BE49-F238E27FC236}">
                    <a16:creationId xmlns:a16="http://schemas.microsoft.com/office/drawing/2014/main" id="{753A738C-E9C5-4E32-A7A1-0F88BCDA2416}"/>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sp>
        <p:nvSpPr>
          <p:cNvPr id="28" name="그림 개체 틀 2">
            <a:extLst>
              <a:ext uri="{FF2B5EF4-FFF2-40B4-BE49-F238E27FC236}">
                <a16:creationId xmlns:a16="http://schemas.microsoft.com/office/drawing/2014/main" id="{CB46EA28-DC0E-4334-ACB7-F2FA90F1903A}"/>
              </a:ext>
            </a:extLst>
          </p:cNvPr>
          <p:cNvSpPr>
            <a:spLocks noGrp="1"/>
          </p:cNvSpPr>
          <p:nvPr>
            <p:ph type="pic" sz="quarter" idx="14" hasCustomPrompt="1"/>
          </p:nvPr>
        </p:nvSpPr>
        <p:spPr>
          <a:xfrm>
            <a:off x="1290508" y="2037611"/>
            <a:ext cx="1332000" cy="2097207"/>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dirty="0">
                <a:solidFill>
                  <a:schemeClr val="tx1">
                    <a:lumMod val="75000"/>
                    <a:lumOff val="25000"/>
                  </a:schemeClr>
                </a:solidFill>
              </a:defRPr>
            </a:lvl1pPr>
          </a:lstStyle>
          <a:p>
            <a:pPr marL="0" lvl="0" algn="ctr"/>
            <a:r>
              <a:rPr lang="en-US" altLang="ko-KR" dirty="0"/>
              <a:t>Place Your Picture Here</a:t>
            </a:r>
            <a:endParaRPr lang="ko-KR" altLang="en-US" dirty="0"/>
          </a:p>
        </p:txBody>
      </p:sp>
      <p:sp>
        <p:nvSpPr>
          <p:cNvPr id="30" name="그림 개체 틀 2">
            <a:extLst>
              <a:ext uri="{FF2B5EF4-FFF2-40B4-BE49-F238E27FC236}">
                <a16:creationId xmlns:a16="http://schemas.microsoft.com/office/drawing/2014/main" id="{7EA98078-7EAF-4581-923B-BCD15A2A257E}"/>
              </a:ext>
            </a:extLst>
          </p:cNvPr>
          <p:cNvSpPr>
            <a:spLocks noGrp="1"/>
          </p:cNvSpPr>
          <p:nvPr>
            <p:ph type="pic" sz="quarter" idx="59" hasCustomPrompt="1"/>
          </p:nvPr>
        </p:nvSpPr>
        <p:spPr>
          <a:xfrm>
            <a:off x="4052075" y="2037611"/>
            <a:ext cx="1332000" cy="2097207"/>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dirty="0">
                <a:solidFill>
                  <a:schemeClr val="tx1">
                    <a:lumMod val="75000"/>
                    <a:lumOff val="25000"/>
                  </a:schemeClr>
                </a:solidFill>
              </a:defRPr>
            </a:lvl1pPr>
          </a:lstStyle>
          <a:p>
            <a:pPr marL="0" lvl="0" algn="ctr"/>
            <a:r>
              <a:rPr lang="en-US" altLang="ko-KR" dirty="0"/>
              <a:t>Place Your Picture Here</a:t>
            </a:r>
            <a:endParaRPr lang="ko-KR" altLang="en-US" dirty="0"/>
          </a:p>
        </p:txBody>
      </p:sp>
      <p:sp>
        <p:nvSpPr>
          <p:cNvPr id="32" name="그림 개체 틀 2">
            <a:extLst>
              <a:ext uri="{FF2B5EF4-FFF2-40B4-BE49-F238E27FC236}">
                <a16:creationId xmlns:a16="http://schemas.microsoft.com/office/drawing/2014/main" id="{443199E8-68A9-4546-8543-4915CC0C5410}"/>
              </a:ext>
            </a:extLst>
          </p:cNvPr>
          <p:cNvSpPr>
            <a:spLocks noGrp="1"/>
          </p:cNvSpPr>
          <p:nvPr>
            <p:ph type="pic" sz="quarter" idx="63" hasCustomPrompt="1"/>
          </p:nvPr>
        </p:nvSpPr>
        <p:spPr>
          <a:xfrm>
            <a:off x="6813642" y="2037611"/>
            <a:ext cx="1332000" cy="2097207"/>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dirty="0">
                <a:solidFill>
                  <a:schemeClr val="tx1">
                    <a:lumMod val="75000"/>
                    <a:lumOff val="25000"/>
                  </a:schemeClr>
                </a:solidFill>
              </a:defRPr>
            </a:lvl1pPr>
          </a:lstStyle>
          <a:p>
            <a:pPr marL="0" lvl="0" algn="ctr"/>
            <a:r>
              <a:rPr lang="en-US" altLang="ko-KR" dirty="0"/>
              <a:t>Place Your Picture Here</a:t>
            </a:r>
            <a:endParaRPr lang="ko-KR" altLang="en-US" dirty="0"/>
          </a:p>
        </p:txBody>
      </p:sp>
      <p:sp>
        <p:nvSpPr>
          <p:cNvPr id="34" name="그림 개체 틀 2">
            <a:extLst>
              <a:ext uri="{FF2B5EF4-FFF2-40B4-BE49-F238E27FC236}">
                <a16:creationId xmlns:a16="http://schemas.microsoft.com/office/drawing/2014/main" id="{7D111F3C-4DF5-4941-AC67-67B80936F5E9}"/>
              </a:ext>
            </a:extLst>
          </p:cNvPr>
          <p:cNvSpPr>
            <a:spLocks noGrp="1"/>
          </p:cNvSpPr>
          <p:nvPr>
            <p:ph type="pic" sz="quarter" idx="67" hasCustomPrompt="1"/>
          </p:nvPr>
        </p:nvSpPr>
        <p:spPr>
          <a:xfrm>
            <a:off x="9575208" y="2037611"/>
            <a:ext cx="1332000" cy="2097207"/>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dirty="0">
                <a:solidFill>
                  <a:schemeClr val="tx1">
                    <a:lumMod val="75000"/>
                    <a:lumOff val="25000"/>
                  </a:schemeClr>
                </a:solidFill>
              </a:defRPr>
            </a:lvl1pPr>
          </a:lstStyle>
          <a:p>
            <a:pPr marL="0" lvl="0" algn="ctr"/>
            <a:r>
              <a:rPr lang="en-US" altLang="ko-KR" dirty="0"/>
              <a:t>Place Your Picture Here</a:t>
            </a:r>
            <a:endParaRPr lang="ko-KR" altLang="en-US" dirty="0"/>
          </a:p>
        </p:txBody>
      </p:sp>
    </p:spTree>
    <p:extLst>
      <p:ext uri="{BB962C8B-B14F-4D97-AF65-F5344CB8AC3E}">
        <p14:creationId xmlns:p14="http://schemas.microsoft.com/office/powerpoint/2010/main" val="76866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ontents slide layout">
    <p:spTree>
      <p:nvGrpSpPr>
        <p:cNvPr id="1" name=""/>
        <p:cNvGrpSpPr/>
        <p:nvPr/>
      </p:nvGrpSpPr>
      <p:grpSpPr>
        <a:xfrm>
          <a:off x="0" y="0"/>
          <a:ext cx="0" cy="0"/>
          <a:chOff x="0" y="0"/>
          <a:chExt cx="0" cy="0"/>
        </a:xfrm>
      </p:grpSpPr>
      <p:sp>
        <p:nvSpPr>
          <p:cNvPr id="2" name="그림 개체 틀 2">
            <a:extLst>
              <a:ext uri="{FF2B5EF4-FFF2-40B4-BE49-F238E27FC236}">
                <a16:creationId xmlns:a16="http://schemas.microsoft.com/office/drawing/2014/main" id="{79E89AF0-20DB-46F0-9A15-2E35A3D0BF50}"/>
              </a:ext>
            </a:extLst>
          </p:cNvPr>
          <p:cNvSpPr>
            <a:spLocks noGrp="1"/>
          </p:cNvSpPr>
          <p:nvPr>
            <p:ph type="pic" sz="quarter" idx="15" hasCustomPrompt="1"/>
          </p:nvPr>
        </p:nvSpPr>
        <p:spPr>
          <a:xfrm>
            <a:off x="1223554" y="791473"/>
            <a:ext cx="4284617" cy="557449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 And Send To Back</a:t>
            </a:r>
            <a:endParaRPr lang="ko-KR" altLang="en-US" dirty="0"/>
          </a:p>
        </p:txBody>
      </p:sp>
      <p:sp>
        <p:nvSpPr>
          <p:cNvPr id="3" name="그림 개체 틀 2">
            <a:extLst>
              <a:ext uri="{FF2B5EF4-FFF2-40B4-BE49-F238E27FC236}">
                <a16:creationId xmlns:a16="http://schemas.microsoft.com/office/drawing/2014/main" id="{16A177AD-A22D-4DBB-BF10-A6EEBF4613E6}"/>
              </a:ext>
            </a:extLst>
          </p:cNvPr>
          <p:cNvSpPr>
            <a:spLocks noGrp="1"/>
          </p:cNvSpPr>
          <p:nvPr>
            <p:ph type="pic" sz="quarter" idx="16" hasCustomPrompt="1"/>
          </p:nvPr>
        </p:nvSpPr>
        <p:spPr>
          <a:xfrm>
            <a:off x="5947954" y="791473"/>
            <a:ext cx="2577737" cy="258330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
        <p:nvSpPr>
          <p:cNvPr id="4" name="그림 개체 틀 2">
            <a:extLst>
              <a:ext uri="{FF2B5EF4-FFF2-40B4-BE49-F238E27FC236}">
                <a16:creationId xmlns:a16="http://schemas.microsoft.com/office/drawing/2014/main" id="{9C037173-B5D0-413D-AC9E-FFD6E9E766FD}"/>
              </a:ext>
            </a:extLst>
          </p:cNvPr>
          <p:cNvSpPr>
            <a:spLocks noGrp="1"/>
          </p:cNvSpPr>
          <p:nvPr>
            <p:ph type="pic" sz="quarter" idx="17" hasCustomPrompt="1"/>
          </p:nvPr>
        </p:nvSpPr>
        <p:spPr>
          <a:xfrm>
            <a:off x="8965475" y="791473"/>
            <a:ext cx="2577737" cy="258330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3833295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044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ontents slide layout">
    <p:bg>
      <p:bgPr>
        <a:solidFill>
          <a:schemeClr val="accent5">
            <a:lumMod val="50000"/>
          </a:schemeClr>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7F9B499-92A2-4E7D-8966-0C284809B65B}"/>
              </a:ext>
            </a:extLst>
          </p:cNvPr>
          <p:cNvSpPr/>
          <p:nvPr userDrawn="1"/>
        </p:nvSpPr>
        <p:spPr>
          <a:xfrm>
            <a:off x="0" y="1082710"/>
            <a:ext cx="12192000" cy="469258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그림 개체 틀 2">
            <a:extLst>
              <a:ext uri="{FF2B5EF4-FFF2-40B4-BE49-F238E27FC236}">
                <a16:creationId xmlns:a16="http://schemas.microsoft.com/office/drawing/2014/main" id="{83052E92-DCFE-4CC2-BDE0-E540E1CB28CA}"/>
              </a:ext>
            </a:extLst>
          </p:cNvPr>
          <p:cNvSpPr>
            <a:spLocks noGrp="1"/>
          </p:cNvSpPr>
          <p:nvPr>
            <p:ph type="pic" sz="quarter" idx="14" hasCustomPrompt="1"/>
          </p:nvPr>
        </p:nvSpPr>
        <p:spPr>
          <a:xfrm>
            <a:off x="0" y="1208315"/>
            <a:ext cx="12192000" cy="4441371"/>
          </a:xfrm>
          <a:prstGeom prst="rect">
            <a:avLst/>
          </a:prstGeom>
          <a:solidFill>
            <a:schemeClr val="bg1">
              <a:lumMod val="95000"/>
            </a:schemeClr>
          </a:solidFill>
          <a:ln w="19050">
            <a:noFill/>
          </a:ln>
        </p:spPr>
        <p:txBody>
          <a:bodyPr anchor="ctr"/>
          <a:lstStyle>
            <a:lvl1pPr marL="0" indent="0" algn="ctr">
              <a:lnSpc>
                <a:spcPct val="100000"/>
              </a:lnSpc>
              <a:buNone/>
              <a:defRPr sz="1800">
                <a:solidFill>
                  <a:schemeClr val="tx1">
                    <a:lumMod val="75000"/>
                    <a:lumOff val="25000"/>
                  </a:schemeClr>
                </a:solidFill>
              </a:defRPr>
            </a:lvl1pPr>
          </a:lstStyle>
          <a:p>
            <a:r>
              <a:rPr lang="en-US" altLang="ko-KR" dirty="0"/>
              <a:t>Place Your Picture Here And Send To Back</a:t>
            </a:r>
            <a:endParaRPr lang="ko-KR" altLang="en-US" dirty="0"/>
          </a:p>
        </p:txBody>
      </p:sp>
    </p:spTree>
    <p:extLst>
      <p:ext uri="{BB962C8B-B14F-4D97-AF65-F5344CB8AC3E}">
        <p14:creationId xmlns:p14="http://schemas.microsoft.com/office/powerpoint/2010/main" val="119958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26674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slideLayout" Target="../slideLayouts/slideLayout2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19"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599032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5311501"/>
      </p:ext>
    </p:extLst>
  </p:cSld>
  <p:clrMap bg1="lt1" tx1="dk1" bg2="lt2" tx2="dk2" accent1="accent1" accent2="accent2" accent3="accent3" accent4="accent4" accent5="accent5" accent6="accent6" hlink="hlink" folHlink="folHlink"/>
  <p:sldLayoutIdLst>
    <p:sldLayoutId id="2147483652"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9" r:id="rId14"/>
    <p:sldLayoutId id="2147483688" r:id="rId15"/>
    <p:sldLayoutId id="2147483687" r:id="rId16"/>
    <p:sldLayoutId id="2147483671" r:id="rId17"/>
    <p:sldLayoutId id="2147483672"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408049"/>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e-pimorfosi.cti.gr/en/the-program/about-b1-level-ict-teacher-training" TargetMode="External"/><Relationship Id="rId2" Type="http://schemas.openxmlformats.org/officeDocument/2006/relationships/hyperlink" Target="https://e-pimorfosi.cti.gr/en/the-program/about-b-level-ict-teacher-training" TargetMode="Externa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그룹 3">
            <a:extLst>
              <a:ext uri="{FF2B5EF4-FFF2-40B4-BE49-F238E27FC236}">
                <a16:creationId xmlns:a16="http://schemas.microsoft.com/office/drawing/2014/main" id="{4FDFE080-7475-4FC2-9FFD-A361F719381E}"/>
              </a:ext>
            </a:extLst>
          </p:cNvPr>
          <p:cNvGrpSpPr/>
          <p:nvPr/>
        </p:nvGrpSpPr>
        <p:grpSpPr>
          <a:xfrm>
            <a:off x="538522" y="3795817"/>
            <a:ext cx="5357047" cy="2236542"/>
            <a:chOff x="6602591" y="3950723"/>
            <a:chExt cx="5357047" cy="2236542"/>
          </a:xfrm>
        </p:grpSpPr>
        <p:sp>
          <p:nvSpPr>
            <p:cNvPr id="24" name="TextBox 23">
              <a:extLst>
                <a:ext uri="{FF2B5EF4-FFF2-40B4-BE49-F238E27FC236}">
                  <a16:creationId xmlns:a16="http://schemas.microsoft.com/office/drawing/2014/main" id="{C8B135A4-E404-492F-A148-A6DA3E196F2F}"/>
                </a:ext>
              </a:extLst>
            </p:cNvPr>
            <p:cNvSpPr txBox="1"/>
            <p:nvPr/>
          </p:nvSpPr>
          <p:spPr>
            <a:xfrm>
              <a:off x="6602591" y="3950723"/>
              <a:ext cx="5286102" cy="923330"/>
            </a:xfrm>
            <a:prstGeom prst="rect">
              <a:avLst/>
            </a:prstGeom>
            <a:noFill/>
          </p:spPr>
          <p:txBody>
            <a:bodyPr wrap="square" rtlCol="0" anchor="ctr">
              <a:spAutoFit/>
            </a:bodyPr>
            <a:lstStyle/>
            <a:p>
              <a:endParaRPr lang="en-US" sz="5400" dirty="0">
                <a:solidFill>
                  <a:schemeClr val="bg1"/>
                </a:solidFill>
                <a:latin typeface="+mj-lt"/>
              </a:endParaRPr>
            </a:p>
          </p:txBody>
        </p:sp>
        <p:sp>
          <p:nvSpPr>
            <p:cNvPr id="35" name="TextBox 34">
              <a:extLst>
                <a:ext uri="{FF2B5EF4-FFF2-40B4-BE49-F238E27FC236}">
                  <a16:creationId xmlns:a16="http://schemas.microsoft.com/office/drawing/2014/main" id="{E40B7C1A-C50C-404D-A7B2-1762B76D5ED9}"/>
                </a:ext>
              </a:extLst>
            </p:cNvPr>
            <p:cNvSpPr txBox="1"/>
            <p:nvPr/>
          </p:nvSpPr>
          <p:spPr>
            <a:xfrm>
              <a:off x="6673536" y="5602490"/>
              <a:ext cx="5286102" cy="584775"/>
            </a:xfrm>
            <a:prstGeom prst="rect">
              <a:avLst/>
            </a:prstGeom>
            <a:noFill/>
          </p:spPr>
          <p:txBody>
            <a:bodyPr wrap="square" rtlCol="0" anchor="ctr">
              <a:spAutoFit/>
            </a:bodyPr>
            <a:lstStyle/>
            <a:p>
              <a:r>
                <a:rPr lang="en-US" altLang="ko-KR" sz="1600" dirty="0">
                  <a:solidFill>
                    <a:schemeClr val="bg1"/>
                  </a:solidFill>
                  <a:effectLst>
                    <a:outerShdw blurRad="38100" dist="38100" dir="2700000" algn="tl">
                      <a:srgbClr val="000000">
                        <a:alpha val="43137"/>
                      </a:srgbClr>
                    </a:outerShdw>
                  </a:effectLst>
                  <a:cs typeface="Arial" pitchFamily="34" charset="0"/>
                </a:rPr>
                <a:t>Eleni </a:t>
              </a:r>
              <a:r>
                <a:rPr lang="en-US" altLang="ko-KR" sz="1600" dirty="0" err="1">
                  <a:solidFill>
                    <a:schemeClr val="bg1"/>
                  </a:solidFill>
                  <a:effectLst>
                    <a:outerShdw blurRad="38100" dist="38100" dir="2700000" algn="tl">
                      <a:srgbClr val="000000">
                        <a:alpha val="43137"/>
                      </a:srgbClr>
                    </a:outerShdw>
                  </a:effectLst>
                  <a:cs typeface="Arial" pitchFamily="34" charset="0"/>
                </a:rPr>
                <a:t>Paraskeva</a:t>
              </a:r>
              <a:endParaRPr lang="en-US" altLang="ko-KR" sz="1600" dirty="0">
                <a:solidFill>
                  <a:schemeClr val="bg1"/>
                </a:solidFill>
                <a:effectLst>
                  <a:outerShdw blurRad="38100" dist="38100" dir="2700000" algn="tl">
                    <a:srgbClr val="000000">
                      <a:alpha val="43137"/>
                    </a:srgbClr>
                  </a:outerShdw>
                </a:effectLst>
                <a:cs typeface="Arial" pitchFamily="34" charset="0"/>
              </a:endParaRPr>
            </a:p>
            <a:p>
              <a:r>
                <a:rPr lang="en-US" altLang="ko-KR" sz="1600" dirty="0">
                  <a:solidFill>
                    <a:schemeClr val="bg1"/>
                  </a:solidFill>
                  <a:effectLst>
                    <a:outerShdw blurRad="38100" dist="38100" dir="2700000" algn="tl">
                      <a:srgbClr val="000000">
                        <a:alpha val="43137"/>
                      </a:srgbClr>
                    </a:outerShdw>
                  </a:effectLst>
                  <a:cs typeface="Arial" pitchFamily="34" charset="0"/>
                </a:rPr>
                <a:t>PhD Student of University of Alicante</a:t>
              </a:r>
              <a:endParaRPr lang="ko-KR" altLang="en-US" sz="1600" dirty="0">
                <a:solidFill>
                  <a:schemeClr val="bg1"/>
                </a:solidFill>
                <a:effectLst>
                  <a:outerShdw blurRad="38100" dist="38100" dir="2700000" algn="tl">
                    <a:srgbClr val="000000">
                      <a:alpha val="43137"/>
                    </a:srgbClr>
                  </a:outerShdw>
                </a:effectLst>
                <a:cs typeface="Arial" pitchFamily="34" charset="0"/>
              </a:endParaRPr>
            </a:p>
          </p:txBody>
        </p:sp>
      </p:grpSp>
      <p:sp>
        <p:nvSpPr>
          <p:cNvPr id="2" name="Ορθογώνιο 1"/>
          <p:cNvSpPr/>
          <p:nvPr/>
        </p:nvSpPr>
        <p:spPr>
          <a:xfrm>
            <a:off x="275463" y="827746"/>
            <a:ext cx="6096000" cy="1815882"/>
          </a:xfrm>
          <a:prstGeom prst="rect">
            <a:avLst/>
          </a:prstGeom>
        </p:spPr>
        <p:txBody>
          <a:bodyPr>
            <a:spAutoFit/>
          </a:bodyPr>
          <a:lstStyle/>
          <a:p>
            <a:r>
              <a:rPr lang="en-US" sz="2800" dirty="0">
                <a:solidFill>
                  <a:schemeClr val="bg1"/>
                </a:solidFill>
                <a:effectLst>
                  <a:outerShdw blurRad="38100" dist="38100" dir="2700000" algn="tl">
                    <a:srgbClr val="000000">
                      <a:alpha val="43137"/>
                    </a:srgbClr>
                  </a:outerShdw>
                </a:effectLst>
              </a:rPr>
              <a:t>Enhancing Digital Literacy in Foreign Language Teaching: </a:t>
            </a:r>
          </a:p>
          <a:p>
            <a:r>
              <a:rPr lang="en-US" sz="2800" dirty="0">
                <a:solidFill>
                  <a:schemeClr val="bg1"/>
                </a:solidFill>
                <a:effectLst>
                  <a:outerShdw blurRad="38100" dist="38100" dir="2700000" algn="tl">
                    <a:srgbClr val="000000">
                      <a:alpha val="43137"/>
                    </a:srgbClr>
                  </a:outerShdw>
                </a:effectLst>
              </a:rPr>
              <a:t>A Study of the B1-Level ICT Training Program in Greece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9267" y="5555046"/>
            <a:ext cx="2105025" cy="112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3071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904" y="583324"/>
            <a:ext cx="4311869" cy="830997"/>
          </a:xfrm>
          <a:prstGeom prst="rect">
            <a:avLst/>
          </a:prstGeom>
          <a:noFill/>
        </p:spPr>
        <p:txBody>
          <a:bodyPr wrap="square" rtlCol="0">
            <a:spAutoFit/>
          </a:bodyPr>
          <a:lstStyle/>
          <a:p>
            <a:r>
              <a:rPr lang="en-US" sz="4800" dirty="0">
                <a:solidFill>
                  <a:schemeClr val="bg1"/>
                </a:solidFill>
              </a:rPr>
              <a:t>Conclusion</a:t>
            </a:r>
            <a:endParaRPr lang="el-GR" sz="4800" dirty="0">
              <a:solidFill>
                <a:schemeClr val="bg1"/>
              </a:solidFill>
            </a:endParaRPr>
          </a:p>
        </p:txBody>
      </p:sp>
      <p:sp>
        <p:nvSpPr>
          <p:cNvPr id="3" name="TextBox 2"/>
          <p:cNvSpPr txBox="1"/>
          <p:nvPr/>
        </p:nvSpPr>
        <p:spPr>
          <a:xfrm>
            <a:off x="409904" y="1414321"/>
            <a:ext cx="10562896" cy="369332"/>
          </a:xfrm>
          <a:prstGeom prst="rect">
            <a:avLst/>
          </a:prstGeom>
          <a:noFill/>
        </p:spPr>
        <p:txBody>
          <a:bodyPr wrap="square" rtlCol="0">
            <a:spAutoFit/>
          </a:bodyPr>
          <a:lstStyle/>
          <a:p>
            <a:pPr algn="just"/>
            <a:r>
              <a:rPr lang="en-US" dirty="0">
                <a:solidFill>
                  <a:schemeClr val="bg1"/>
                </a:solidFill>
              </a:rPr>
              <a:t>Comparison between the material of 1</a:t>
            </a:r>
            <a:r>
              <a:rPr lang="en-US" baseline="30000" dirty="0">
                <a:solidFill>
                  <a:schemeClr val="bg1"/>
                </a:solidFill>
              </a:rPr>
              <a:t>st</a:t>
            </a:r>
            <a:r>
              <a:rPr lang="en-US" dirty="0">
                <a:solidFill>
                  <a:schemeClr val="bg1"/>
                </a:solidFill>
              </a:rPr>
              <a:t> and 2</a:t>
            </a:r>
            <a:r>
              <a:rPr lang="en-US" baseline="30000" dirty="0">
                <a:solidFill>
                  <a:schemeClr val="bg1"/>
                </a:solidFill>
              </a:rPr>
              <a:t>nd</a:t>
            </a:r>
            <a:r>
              <a:rPr lang="en-US" dirty="0">
                <a:solidFill>
                  <a:schemeClr val="bg1"/>
                </a:solidFill>
              </a:rPr>
              <a:t> circle = in general they are similar </a:t>
            </a:r>
            <a:endParaRPr lang="el-GR" dirty="0">
              <a:solidFill>
                <a:schemeClr val="bg1"/>
              </a:solidFill>
            </a:endParaRPr>
          </a:p>
        </p:txBody>
      </p:sp>
      <p:sp>
        <p:nvSpPr>
          <p:cNvPr id="4" name="TextBox 3"/>
          <p:cNvSpPr txBox="1"/>
          <p:nvPr/>
        </p:nvSpPr>
        <p:spPr>
          <a:xfrm>
            <a:off x="480849" y="1844566"/>
            <a:ext cx="7740867" cy="369332"/>
          </a:xfrm>
          <a:prstGeom prst="rect">
            <a:avLst/>
          </a:prstGeom>
          <a:noFill/>
        </p:spPr>
        <p:txBody>
          <a:bodyPr wrap="square" rtlCol="0">
            <a:spAutoFit/>
          </a:bodyPr>
          <a:lstStyle/>
          <a:p>
            <a:r>
              <a:rPr lang="en-US" dirty="0">
                <a:solidFill>
                  <a:schemeClr val="bg1"/>
                </a:solidFill>
              </a:rPr>
              <a:t>Some differences are:</a:t>
            </a:r>
            <a:endParaRPr lang="el-GR" dirty="0">
              <a:solidFill>
                <a:schemeClr val="bg1"/>
              </a:solidFill>
            </a:endParaRPr>
          </a:p>
        </p:txBody>
      </p:sp>
      <p:sp>
        <p:nvSpPr>
          <p:cNvPr id="5" name="TextBox 4"/>
          <p:cNvSpPr txBox="1"/>
          <p:nvPr/>
        </p:nvSpPr>
        <p:spPr>
          <a:xfrm>
            <a:off x="583324" y="2577662"/>
            <a:ext cx="3050628" cy="3693319"/>
          </a:xfrm>
          <a:prstGeom prst="rect">
            <a:avLst/>
          </a:prstGeom>
          <a:noFill/>
        </p:spPr>
        <p:txBody>
          <a:bodyPr wrap="square" rtlCol="0">
            <a:spAutoFit/>
          </a:bodyPr>
          <a:lstStyle/>
          <a:p>
            <a:r>
              <a:rPr lang="en-US" dirty="0">
                <a:solidFill>
                  <a:schemeClr val="bg1"/>
                </a:solidFill>
              </a:rPr>
              <a:t>1</a:t>
            </a:r>
            <a:r>
              <a:rPr lang="en-US" baseline="30000" dirty="0">
                <a:solidFill>
                  <a:schemeClr val="bg1"/>
                </a:solidFill>
              </a:rPr>
              <a:t>st</a:t>
            </a:r>
            <a:r>
              <a:rPr lang="en-US" dirty="0">
                <a:solidFill>
                  <a:schemeClr val="bg1"/>
                </a:solidFill>
              </a:rPr>
              <a:t> circle</a:t>
            </a:r>
          </a:p>
          <a:p>
            <a:pPr marL="285750" indent="-285750">
              <a:buFont typeface="Arial" panose="020B0604020202020204" pitchFamily="34" charset="0"/>
              <a:buChar char="•"/>
            </a:pPr>
            <a:r>
              <a:rPr lang="en-US" dirty="0">
                <a:solidFill>
                  <a:schemeClr val="bg1"/>
                </a:solidFill>
              </a:rPr>
              <a:t>Theoretical sciences and Arts</a:t>
            </a:r>
          </a:p>
          <a:p>
            <a:pPr marL="285750" indent="-285750">
              <a:buFont typeface="Arial" panose="020B0604020202020204" pitchFamily="34" charset="0"/>
              <a:buChar char="•"/>
            </a:pPr>
            <a:r>
              <a:rPr lang="en-US" dirty="0">
                <a:solidFill>
                  <a:schemeClr val="bg1"/>
                </a:solidFill>
              </a:rPr>
              <a:t>Examples not intended for foreign language learning</a:t>
            </a:r>
          </a:p>
          <a:p>
            <a:pPr marL="285750" indent="-285750">
              <a:buFont typeface="Arial" panose="020B0604020202020204" pitchFamily="34" charset="0"/>
              <a:buChar char="•"/>
            </a:pPr>
            <a:r>
              <a:rPr lang="en-US" dirty="0">
                <a:solidFill>
                  <a:schemeClr val="bg1"/>
                </a:solidFill>
              </a:rPr>
              <a:t>Teaching scenarios addressed to teachers of Greek</a:t>
            </a:r>
          </a:p>
          <a:p>
            <a:pPr marL="285750" indent="-285750">
              <a:buFont typeface="Arial" panose="020B0604020202020204" pitchFamily="34" charset="0"/>
              <a:buChar char="•"/>
            </a:pPr>
            <a:r>
              <a:rPr lang="en-US" dirty="0">
                <a:solidFill>
                  <a:schemeClr val="bg1"/>
                </a:solidFill>
              </a:rPr>
              <a:t>References on corpora, dictionary tools, word processing and spreadsheet software</a:t>
            </a:r>
            <a:endParaRPr lang="el-GR" dirty="0">
              <a:solidFill>
                <a:schemeClr val="bg1"/>
              </a:solidFill>
            </a:endParaRPr>
          </a:p>
        </p:txBody>
      </p:sp>
      <p:sp>
        <p:nvSpPr>
          <p:cNvPr id="6" name="TextBox 5"/>
          <p:cNvSpPr txBox="1"/>
          <p:nvPr/>
        </p:nvSpPr>
        <p:spPr>
          <a:xfrm>
            <a:off x="4007069" y="2730061"/>
            <a:ext cx="3050628" cy="2585323"/>
          </a:xfrm>
          <a:prstGeom prst="rect">
            <a:avLst/>
          </a:prstGeom>
          <a:noFill/>
        </p:spPr>
        <p:txBody>
          <a:bodyPr wrap="square" rtlCol="0">
            <a:spAutoFit/>
          </a:bodyPr>
          <a:lstStyle/>
          <a:p>
            <a:r>
              <a:rPr lang="en-US" dirty="0">
                <a:solidFill>
                  <a:schemeClr val="bg1"/>
                </a:solidFill>
              </a:rPr>
              <a:t>2</a:t>
            </a:r>
            <a:r>
              <a:rPr lang="en-US" baseline="30000" dirty="0">
                <a:solidFill>
                  <a:schemeClr val="bg1"/>
                </a:solidFill>
              </a:rPr>
              <a:t>nd</a:t>
            </a:r>
            <a:r>
              <a:rPr lang="en-US" dirty="0">
                <a:solidFill>
                  <a:schemeClr val="bg1"/>
                </a:solidFill>
              </a:rPr>
              <a:t> circle</a:t>
            </a:r>
          </a:p>
          <a:p>
            <a:pPr marL="285750" indent="-285750">
              <a:buFont typeface="Arial" panose="020B0604020202020204" pitchFamily="34" charset="0"/>
              <a:buChar char="•"/>
            </a:pPr>
            <a:r>
              <a:rPr lang="en-US" dirty="0">
                <a:solidFill>
                  <a:schemeClr val="bg1"/>
                </a:solidFill>
              </a:rPr>
              <a:t>Foreign Language Education</a:t>
            </a:r>
          </a:p>
          <a:p>
            <a:pPr marL="285750" indent="-285750">
              <a:buFont typeface="Arial" panose="020B0604020202020204" pitchFamily="34" charset="0"/>
              <a:buChar char="•"/>
            </a:pPr>
            <a:r>
              <a:rPr lang="en-US" dirty="0">
                <a:solidFill>
                  <a:schemeClr val="bg1"/>
                </a:solidFill>
              </a:rPr>
              <a:t>Detailed presentation of e-class and e-me platform</a:t>
            </a:r>
          </a:p>
          <a:p>
            <a:pPr marL="285750" indent="-285750">
              <a:buFont typeface="Arial" panose="020B0604020202020204" pitchFamily="34" charset="0"/>
              <a:buChar char="•"/>
            </a:pPr>
            <a:r>
              <a:rPr lang="en-US" dirty="0">
                <a:solidFill>
                  <a:schemeClr val="bg1"/>
                </a:solidFill>
              </a:rPr>
              <a:t>Many tools for presentations</a:t>
            </a:r>
          </a:p>
          <a:p>
            <a:pPr marL="285750" indent="-285750">
              <a:buFont typeface="Arial" panose="020B0604020202020204" pitchFamily="34" charset="0"/>
              <a:buChar char="•"/>
            </a:pPr>
            <a:r>
              <a:rPr lang="en-US" dirty="0">
                <a:solidFill>
                  <a:schemeClr val="bg1"/>
                </a:solidFill>
              </a:rPr>
              <a:t>Reference to AI</a:t>
            </a:r>
          </a:p>
        </p:txBody>
      </p:sp>
    </p:spTree>
    <p:extLst>
      <p:ext uri="{BB962C8B-B14F-4D97-AF65-F5344CB8AC3E}">
        <p14:creationId xmlns:p14="http://schemas.microsoft.com/office/powerpoint/2010/main" val="100320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1207" y="764628"/>
            <a:ext cx="6258910" cy="830997"/>
          </a:xfrm>
          <a:prstGeom prst="rect">
            <a:avLst/>
          </a:prstGeom>
          <a:noFill/>
        </p:spPr>
        <p:txBody>
          <a:bodyPr wrap="square" rtlCol="0">
            <a:spAutoFit/>
          </a:bodyPr>
          <a:lstStyle/>
          <a:p>
            <a:r>
              <a:rPr lang="en-US" sz="4800" dirty="0">
                <a:solidFill>
                  <a:schemeClr val="bg1"/>
                </a:solidFill>
              </a:rPr>
              <a:t>References</a:t>
            </a:r>
            <a:endParaRPr lang="el-GR" sz="4800" dirty="0">
              <a:solidFill>
                <a:schemeClr val="bg1"/>
              </a:solidFill>
            </a:endParaRPr>
          </a:p>
        </p:txBody>
      </p:sp>
      <p:sp>
        <p:nvSpPr>
          <p:cNvPr id="4" name="TextBox 3"/>
          <p:cNvSpPr txBox="1"/>
          <p:nvPr/>
        </p:nvSpPr>
        <p:spPr>
          <a:xfrm>
            <a:off x="701566" y="1868214"/>
            <a:ext cx="10815144" cy="2954655"/>
          </a:xfrm>
          <a:prstGeom prst="rect">
            <a:avLst/>
          </a:prstGeom>
          <a:noFill/>
        </p:spPr>
        <p:txBody>
          <a:bodyPr wrap="square" rtlCol="0">
            <a:spAutoFit/>
          </a:bodyPr>
          <a:lstStyle/>
          <a:p>
            <a:pPr marL="457200" indent="-457200">
              <a:spcAft>
                <a:spcPts val="0"/>
              </a:spcAft>
            </a:pPr>
            <a:r>
              <a:rPr lang="en-US" sz="1400" dirty="0">
                <a:solidFill>
                  <a:schemeClr val="bg1"/>
                </a:solidFill>
                <a:latin typeface="Times New Roman"/>
                <a:ea typeface="Times New Roman"/>
              </a:rPr>
              <a:t>Computer Technology Institute and Press "Diophantus". (</a:t>
            </a:r>
            <a:r>
              <a:rPr lang="en-US" sz="1400" dirty="0" err="1">
                <a:solidFill>
                  <a:schemeClr val="bg1"/>
                </a:solidFill>
                <a:latin typeface="Times New Roman"/>
                <a:ea typeface="Times New Roman"/>
              </a:rPr>
              <a:t>n.d.</a:t>
            </a:r>
            <a:r>
              <a:rPr lang="en-US" sz="1400" dirty="0">
                <a:solidFill>
                  <a:schemeClr val="bg1"/>
                </a:solidFill>
                <a:latin typeface="Times New Roman"/>
                <a:ea typeface="Times New Roman"/>
              </a:rPr>
              <a:t>). </a:t>
            </a:r>
            <a:r>
              <a:rPr lang="en-US" sz="1400" i="1" dirty="0">
                <a:solidFill>
                  <a:schemeClr val="bg1"/>
                </a:solidFill>
                <a:latin typeface="Times New Roman"/>
                <a:ea typeface="Times New Roman"/>
              </a:rPr>
              <a:t>About B-Level ICT Teacher Training</a:t>
            </a:r>
            <a:r>
              <a:rPr lang="en-US" sz="1400" dirty="0">
                <a:solidFill>
                  <a:schemeClr val="bg1"/>
                </a:solidFill>
                <a:latin typeface="Times New Roman"/>
                <a:ea typeface="Times New Roman"/>
              </a:rPr>
              <a:t>. e-pimorfosi.cti.gr. </a:t>
            </a:r>
            <a:r>
              <a:rPr lang="en-US" sz="1400" u="sng" dirty="0">
                <a:solidFill>
                  <a:schemeClr val="bg1"/>
                </a:solidFill>
                <a:latin typeface="Times New Roman"/>
                <a:ea typeface="Times New Roman"/>
                <a:hlinkClick r:id="rId2"/>
              </a:rPr>
              <a:t>https://e-pimorfosi.cti.gr/en/the-program/about-b-level-ict-teacher-training</a:t>
            </a:r>
            <a:endParaRPr lang="el-GR" sz="1400" dirty="0">
              <a:solidFill>
                <a:schemeClr val="bg1"/>
              </a:solidFill>
              <a:latin typeface="Times New Roman"/>
              <a:ea typeface="Times New Roman"/>
            </a:endParaRPr>
          </a:p>
          <a:p>
            <a:pPr marL="457200" indent="-457200">
              <a:spcAft>
                <a:spcPts val="0"/>
              </a:spcAft>
            </a:pPr>
            <a:r>
              <a:rPr lang="en-US" sz="1400" dirty="0">
                <a:solidFill>
                  <a:schemeClr val="bg1"/>
                </a:solidFill>
                <a:latin typeface="Times New Roman"/>
                <a:ea typeface="Arial"/>
              </a:rPr>
              <a:t>Computer Technology Institute and Press "Diophantus". (</a:t>
            </a:r>
            <a:r>
              <a:rPr lang="en-US" sz="1400" dirty="0" err="1">
                <a:solidFill>
                  <a:schemeClr val="bg1"/>
                </a:solidFill>
                <a:latin typeface="Times New Roman"/>
                <a:ea typeface="Arial"/>
              </a:rPr>
              <a:t>n.d.</a:t>
            </a:r>
            <a:r>
              <a:rPr lang="en-US" sz="1400" dirty="0">
                <a:solidFill>
                  <a:schemeClr val="bg1"/>
                </a:solidFill>
                <a:latin typeface="Times New Roman"/>
                <a:ea typeface="Arial"/>
              </a:rPr>
              <a:t>). </a:t>
            </a:r>
            <a:r>
              <a:rPr lang="en-US" sz="1400" i="1" dirty="0">
                <a:solidFill>
                  <a:schemeClr val="bg1"/>
                </a:solidFill>
                <a:latin typeface="Times New Roman"/>
                <a:ea typeface="Arial"/>
              </a:rPr>
              <a:t>About B1-Level ICT Teacher Training</a:t>
            </a:r>
            <a:r>
              <a:rPr lang="en-US" sz="1400" dirty="0">
                <a:solidFill>
                  <a:schemeClr val="bg1"/>
                </a:solidFill>
                <a:latin typeface="Times New Roman"/>
                <a:ea typeface="Arial"/>
              </a:rPr>
              <a:t>. e-pimorfosi.cti.gr. </a:t>
            </a:r>
            <a:r>
              <a:rPr lang="en-US" sz="1400" u="sng" dirty="0">
                <a:solidFill>
                  <a:schemeClr val="bg1"/>
                </a:solidFill>
                <a:latin typeface="Times New Roman"/>
                <a:ea typeface="Arial"/>
                <a:hlinkClick r:id="rId3"/>
              </a:rPr>
              <a:t>https://e-pimorfosi.cti.gr/en/the-program/about-b1-level-ict-teacher-training</a:t>
            </a:r>
            <a:endParaRPr lang="en-US" sz="1400" u="sng" dirty="0">
              <a:solidFill>
                <a:schemeClr val="bg1"/>
              </a:solidFill>
              <a:latin typeface="Times New Roman"/>
              <a:ea typeface="Arial"/>
            </a:endParaRPr>
          </a:p>
          <a:p>
            <a:pPr marL="457200" indent="-457200">
              <a:spcAft>
                <a:spcPts val="0"/>
              </a:spcAft>
            </a:pPr>
            <a:r>
              <a:rPr lang="el-GR" sz="1400" dirty="0" err="1">
                <a:solidFill>
                  <a:schemeClr val="bg1"/>
                </a:solidFill>
                <a:latin typeface="Times New Roman"/>
                <a:ea typeface="Arial"/>
              </a:rPr>
              <a:t>Νικολοπούλου</a:t>
            </a:r>
            <a:r>
              <a:rPr lang="el-GR" sz="1400" dirty="0">
                <a:solidFill>
                  <a:schemeClr val="bg1"/>
                </a:solidFill>
                <a:latin typeface="Times New Roman"/>
                <a:ea typeface="Arial"/>
              </a:rPr>
              <a:t>, Κ. (2013). Λόγοι χρήσης και τρόποι ένταξης του υπολογιστή σε τάξεις νηπιαγωγείων: Δεδομένα από την Αττική [</a:t>
            </a:r>
            <a:r>
              <a:rPr lang="el-GR" sz="1400" dirty="0" err="1">
                <a:solidFill>
                  <a:schemeClr val="bg1"/>
                </a:solidFill>
                <a:latin typeface="Times New Roman"/>
                <a:ea typeface="Arial"/>
              </a:rPr>
              <a:t>Purposes</a:t>
            </a:r>
            <a:r>
              <a:rPr lang="el-GR" sz="1400" dirty="0">
                <a:solidFill>
                  <a:schemeClr val="bg1"/>
                </a:solidFill>
                <a:latin typeface="Times New Roman"/>
                <a:ea typeface="Arial"/>
              </a:rPr>
              <a:t> </a:t>
            </a:r>
            <a:r>
              <a:rPr lang="el-GR" sz="1400" dirty="0" err="1">
                <a:solidFill>
                  <a:schemeClr val="bg1"/>
                </a:solidFill>
                <a:latin typeface="Times New Roman"/>
                <a:ea typeface="Arial"/>
              </a:rPr>
              <a:t>and</a:t>
            </a:r>
            <a:r>
              <a:rPr lang="el-GR" sz="1400" dirty="0">
                <a:solidFill>
                  <a:schemeClr val="bg1"/>
                </a:solidFill>
                <a:latin typeface="Times New Roman"/>
                <a:ea typeface="Arial"/>
              </a:rPr>
              <a:t> </a:t>
            </a:r>
            <a:r>
              <a:rPr lang="el-GR" sz="1400" dirty="0" err="1">
                <a:solidFill>
                  <a:schemeClr val="bg1"/>
                </a:solidFill>
                <a:latin typeface="Times New Roman"/>
                <a:ea typeface="Arial"/>
              </a:rPr>
              <a:t>Approaches</a:t>
            </a:r>
            <a:r>
              <a:rPr lang="el-GR" sz="1400" dirty="0">
                <a:solidFill>
                  <a:schemeClr val="bg1"/>
                </a:solidFill>
                <a:latin typeface="Times New Roman"/>
                <a:ea typeface="Arial"/>
              </a:rPr>
              <a:t> </a:t>
            </a:r>
            <a:r>
              <a:rPr lang="el-GR" sz="1400" dirty="0" err="1">
                <a:solidFill>
                  <a:schemeClr val="bg1"/>
                </a:solidFill>
                <a:latin typeface="Times New Roman"/>
                <a:ea typeface="Arial"/>
              </a:rPr>
              <a:t>to</a:t>
            </a:r>
            <a:r>
              <a:rPr lang="el-GR" sz="1400" dirty="0">
                <a:solidFill>
                  <a:schemeClr val="bg1"/>
                </a:solidFill>
                <a:latin typeface="Times New Roman"/>
                <a:ea typeface="Arial"/>
              </a:rPr>
              <a:t> </a:t>
            </a:r>
            <a:r>
              <a:rPr lang="el-GR" sz="1400" dirty="0" err="1">
                <a:solidFill>
                  <a:schemeClr val="bg1"/>
                </a:solidFill>
                <a:latin typeface="Times New Roman"/>
                <a:ea typeface="Arial"/>
              </a:rPr>
              <a:t>Computer</a:t>
            </a:r>
            <a:r>
              <a:rPr lang="el-GR" sz="1400" dirty="0">
                <a:solidFill>
                  <a:schemeClr val="bg1"/>
                </a:solidFill>
                <a:latin typeface="Times New Roman"/>
                <a:ea typeface="Arial"/>
              </a:rPr>
              <a:t> </a:t>
            </a:r>
            <a:r>
              <a:rPr lang="el-GR" sz="1400" dirty="0" err="1">
                <a:solidFill>
                  <a:schemeClr val="bg1"/>
                </a:solidFill>
                <a:latin typeface="Times New Roman"/>
                <a:ea typeface="Arial"/>
              </a:rPr>
              <a:t>Integration</a:t>
            </a:r>
            <a:r>
              <a:rPr lang="el-GR" sz="1400" dirty="0">
                <a:solidFill>
                  <a:schemeClr val="bg1"/>
                </a:solidFill>
                <a:latin typeface="Times New Roman"/>
                <a:ea typeface="Arial"/>
              </a:rPr>
              <a:t> </a:t>
            </a:r>
            <a:r>
              <a:rPr lang="el-GR" sz="1400" dirty="0" err="1">
                <a:solidFill>
                  <a:schemeClr val="bg1"/>
                </a:solidFill>
                <a:latin typeface="Times New Roman"/>
                <a:ea typeface="Arial"/>
              </a:rPr>
              <a:t>in</a:t>
            </a:r>
            <a:r>
              <a:rPr lang="el-GR" sz="1400" dirty="0">
                <a:solidFill>
                  <a:schemeClr val="bg1"/>
                </a:solidFill>
                <a:latin typeface="Times New Roman"/>
                <a:ea typeface="Arial"/>
              </a:rPr>
              <a:t> </a:t>
            </a:r>
            <a:r>
              <a:rPr lang="el-GR" sz="1400" dirty="0" err="1">
                <a:solidFill>
                  <a:schemeClr val="bg1"/>
                </a:solidFill>
                <a:latin typeface="Times New Roman"/>
                <a:ea typeface="Arial"/>
              </a:rPr>
              <a:t>Kindergarten</a:t>
            </a:r>
            <a:r>
              <a:rPr lang="el-GR" sz="1400" dirty="0">
                <a:solidFill>
                  <a:schemeClr val="bg1"/>
                </a:solidFill>
                <a:latin typeface="Times New Roman"/>
                <a:ea typeface="Arial"/>
              </a:rPr>
              <a:t> </a:t>
            </a:r>
            <a:r>
              <a:rPr lang="el-GR" sz="1400" dirty="0" err="1">
                <a:solidFill>
                  <a:schemeClr val="bg1"/>
                </a:solidFill>
                <a:latin typeface="Times New Roman"/>
                <a:ea typeface="Arial"/>
              </a:rPr>
              <a:t>Classrooms</a:t>
            </a:r>
            <a:r>
              <a:rPr lang="el-GR" sz="1400" dirty="0">
                <a:solidFill>
                  <a:schemeClr val="bg1"/>
                </a:solidFill>
                <a:latin typeface="Times New Roman"/>
                <a:ea typeface="Arial"/>
              </a:rPr>
              <a:t>: </a:t>
            </a:r>
            <a:r>
              <a:rPr lang="el-GR" sz="1400" dirty="0" err="1">
                <a:solidFill>
                  <a:schemeClr val="bg1"/>
                </a:solidFill>
                <a:latin typeface="Times New Roman"/>
                <a:ea typeface="Arial"/>
              </a:rPr>
              <a:t>Data</a:t>
            </a:r>
            <a:r>
              <a:rPr lang="el-GR" sz="1400" dirty="0">
                <a:solidFill>
                  <a:schemeClr val="bg1"/>
                </a:solidFill>
                <a:latin typeface="Times New Roman"/>
                <a:ea typeface="Arial"/>
              </a:rPr>
              <a:t> </a:t>
            </a:r>
            <a:r>
              <a:rPr lang="el-GR" sz="1400" dirty="0" err="1">
                <a:solidFill>
                  <a:schemeClr val="bg1"/>
                </a:solidFill>
                <a:latin typeface="Times New Roman"/>
                <a:ea typeface="Arial"/>
              </a:rPr>
              <a:t>from</a:t>
            </a:r>
            <a:r>
              <a:rPr lang="el-GR" sz="1400" dirty="0">
                <a:solidFill>
                  <a:schemeClr val="bg1"/>
                </a:solidFill>
                <a:latin typeface="Times New Roman"/>
                <a:ea typeface="Arial"/>
              </a:rPr>
              <a:t> </a:t>
            </a:r>
            <a:r>
              <a:rPr lang="el-GR" sz="1400" dirty="0" err="1">
                <a:solidFill>
                  <a:schemeClr val="bg1"/>
                </a:solidFill>
                <a:latin typeface="Times New Roman"/>
                <a:ea typeface="Arial"/>
              </a:rPr>
              <a:t>the</a:t>
            </a:r>
            <a:r>
              <a:rPr lang="el-GR" sz="1400" dirty="0">
                <a:solidFill>
                  <a:schemeClr val="bg1"/>
                </a:solidFill>
                <a:latin typeface="Times New Roman"/>
                <a:ea typeface="Arial"/>
              </a:rPr>
              <a:t> </a:t>
            </a:r>
            <a:r>
              <a:rPr lang="el-GR" sz="1400" dirty="0" err="1">
                <a:solidFill>
                  <a:schemeClr val="bg1"/>
                </a:solidFill>
                <a:latin typeface="Times New Roman"/>
                <a:ea typeface="Arial"/>
              </a:rPr>
              <a:t>Region</a:t>
            </a:r>
            <a:r>
              <a:rPr lang="el-GR" sz="1400" dirty="0">
                <a:solidFill>
                  <a:schemeClr val="bg1"/>
                </a:solidFill>
                <a:latin typeface="Times New Roman"/>
                <a:ea typeface="Arial"/>
              </a:rPr>
              <a:t> </a:t>
            </a:r>
            <a:r>
              <a:rPr lang="el-GR" sz="1400" dirty="0" err="1">
                <a:solidFill>
                  <a:schemeClr val="bg1"/>
                </a:solidFill>
                <a:latin typeface="Times New Roman"/>
                <a:ea typeface="Arial"/>
              </a:rPr>
              <a:t>of</a:t>
            </a:r>
            <a:r>
              <a:rPr lang="el-GR" sz="1400" dirty="0">
                <a:solidFill>
                  <a:schemeClr val="bg1"/>
                </a:solidFill>
                <a:latin typeface="Times New Roman"/>
                <a:ea typeface="Arial"/>
              </a:rPr>
              <a:t> </a:t>
            </a:r>
            <a:r>
              <a:rPr lang="el-GR" sz="1400" dirty="0" err="1">
                <a:solidFill>
                  <a:schemeClr val="bg1"/>
                </a:solidFill>
                <a:latin typeface="Times New Roman"/>
                <a:ea typeface="Arial"/>
              </a:rPr>
              <a:t>Attica</a:t>
            </a:r>
            <a:r>
              <a:rPr lang="el-GR" sz="1400" dirty="0">
                <a:solidFill>
                  <a:schemeClr val="bg1"/>
                </a:solidFill>
                <a:latin typeface="Times New Roman"/>
                <a:ea typeface="Arial"/>
              </a:rPr>
              <a:t>]. </a:t>
            </a:r>
            <a:r>
              <a:rPr lang="el-GR" sz="1400" i="1" dirty="0">
                <a:solidFill>
                  <a:schemeClr val="bg1"/>
                </a:solidFill>
                <a:latin typeface="Times New Roman"/>
                <a:ea typeface="Arial"/>
              </a:rPr>
              <a:t>Θέματα Επιστημών και Τεχνολογίας στην Εκπαίδευση</a:t>
            </a:r>
            <a:r>
              <a:rPr lang="en-US" sz="1400" dirty="0">
                <a:solidFill>
                  <a:schemeClr val="bg1"/>
                </a:solidFill>
                <a:latin typeface="Times New Roman"/>
                <a:ea typeface="Arial"/>
              </a:rPr>
              <a:t>, 6(1-2), 85-94.</a:t>
            </a:r>
            <a:endParaRPr lang="el-GR" sz="1400" dirty="0">
              <a:solidFill>
                <a:schemeClr val="bg1"/>
              </a:solidFill>
              <a:latin typeface="Times New Roman"/>
              <a:ea typeface="Times New Roman"/>
            </a:endParaRPr>
          </a:p>
          <a:p>
            <a:pPr marL="457200" indent="-457200">
              <a:spcAft>
                <a:spcPts val="0"/>
              </a:spcAft>
            </a:pPr>
            <a:r>
              <a:rPr lang="el-GR" sz="1400" dirty="0">
                <a:solidFill>
                  <a:schemeClr val="bg1"/>
                </a:solidFill>
                <a:latin typeface="Times New Roman"/>
                <a:ea typeface="Arial"/>
              </a:rPr>
              <a:t>Μουζάκης</a:t>
            </a:r>
            <a:r>
              <a:rPr lang="en-US" sz="1400" dirty="0">
                <a:solidFill>
                  <a:schemeClr val="bg1"/>
                </a:solidFill>
                <a:latin typeface="Times New Roman"/>
                <a:ea typeface="Arial"/>
              </a:rPr>
              <a:t>, </a:t>
            </a:r>
            <a:r>
              <a:rPr lang="el-GR" sz="1400" dirty="0">
                <a:solidFill>
                  <a:schemeClr val="bg1"/>
                </a:solidFill>
                <a:latin typeface="Times New Roman"/>
                <a:ea typeface="Arial"/>
              </a:rPr>
              <a:t>Χ</a:t>
            </a:r>
            <a:r>
              <a:rPr lang="en-US" sz="1400" dirty="0">
                <a:solidFill>
                  <a:schemeClr val="bg1"/>
                </a:solidFill>
                <a:latin typeface="Times New Roman"/>
                <a:ea typeface="Arial"/>
              </a:rPr>
              <a:t>. (2011). </a:t>
            </a:r>
            <a:r>
              <a:rPr lang="el-GR" sz="1400" dirty="0">
                <a:solidFill>
                  <a:schemeClr val="bg1"/>
                </a:solidFill>
                <a:latin typeface="Times New Roman"/>
                <a:ea typeface="Arial"/>
              </a:rPr>
              <a:t>Εξ αποστάσεως επιμόρφωση εκπαιδευτικών στην παιδαγωγική χρήση των τεχνολογιών πληροφορίας και επικοινωνίας</a:t>
            </a:r>
            <a:r>
              <a:rPr lang="en-US" sz="1400" dirty="0">
                <a:solidFill>
                  <a:schemeClr val="bg1"/>
                </a:solidFill>
                <a:latin typeface="Times New Roman"/>
                <a:ea typeface="Arial"/>
              </a:rPr>
              <a:t>: </a:t>
            </a:r>
            <a:r>
              <a:rPr lang="el-GR" sz="1400" dirty="0">
                <a:solidFill>
                  <a:schemeClr val="bg1"/>
                </a:solidFill>
                <a:latin typeface="Times New Roman"/>
                <a:ea typeface="Arial"/>
              </a:rPr>
              <a:t>Η πιλοτική εφαρμογή του</a:t>
            </a:r>
            <a:r>
              <a:rPr lang="en-US" sz="1400" dirty="0">
                <a:solidFill>
                  <a:schemeClr val="bg1"/>
                </a:solidFill>
                <a:latin typeface="Times New Roman"/>
                <a:ea typeface="Arial"/>
              </a:rPr>
              <a:t> EPICT License </a:t>
            </a:r>
            <a:r>
              <a:rPr lang="el-GR" sz="1400" dirty="0">
                <a:solidFill>
                  <a:schemeClr val="bg1"/>
                </a:solidFill>
                <a:latin typeface="Times New Roman"/>
                <a:ea typeface="Arial"/>
              </a:rPr>
              <a:t>στην Ελλάδα</a:t>
            </a:r>
            <a:r>
              <a:rPr lang="en-US" sz="1400" dirty="0">
                <a:solidFill>
                  <a:schemeClr val="bg1"/>
                </a:solidFill>
                <a:latin typeface="Times New Roman"/>
                <a:ea typeface="Arial"/>
              </a:rPr>
              <a:t> [Distance Training of Teachers in the Pedagogical Use of Information and Communication Technologies: The Pilot Implementation of the EPICT License in Greece]. </a:t>
            </a:r>
            <a:r>
              <a:rPr lang="el-GR" sz="1400" i="1" dirty="0">
                <a:solidFill>
                  <a:schemeClr val="bg1"/>
                </a:solidFill>
                <a:latin typeface="Times New Roman"/>
                <a:ea typeface="Arial"/>
              </a:rPr>
              <a:t>Θέματα επιστημών και τεχνολογίας στην εκπαίδευση, 1</a:t>
            </a:r>
            <a:r>
              <a:rPr lang="el-GR" sz="1400" dirty="0">
                <a:solidFill>
                  <a:schemeClr val="bg1"/>
                </a:solidFill>
                <a:latin typeface="Times New Roman"/>
                <a:ea typeface="Arial"/>
              </a:rPr>
              <a:t>(1), 91-118.</a:t>
            </a:r>
            <a:endParaRPr lang="el-GR" sz="1400" dirty="0">
              <a:solidFill>
                <a:schemeClr val="bg1"/>
              </a:solidFill>
              <a:latin typeface="Times New Roman"/>
              <a:ea typeface="Times New Roman"/>
            </a:endParaRPr>
          </a:p>
          <a:p>
            <a:pPr marL="457200" indent="-457200">
              <a:spcAft>
                <a:spcPts val="0"/>
              </a:spcAft>
            </a:pPr>
            <a:r>
              <a:rPr lang="en-US" sz="1400" dirty="0">
                <a:solidFill>
                  <a:schemeClr val="bg1"/>
                </a:solidFill>
                <a:latin typeface="Times New Roman"/>
                <a:ea typeface="Arial"/>
              </a:rPr>
              <a:t>Jung, I. (2005). ICT-pedagogy integration in teacher training: Application cases worldwide. </a:t>
            </a:r>
            <a:r>
              <a:rPr lang="el-GR" sz="1400" i="1" dirty="0" err="1">
                <a:solidFill>
                  <a:schemeClr val="bg1"/>
                </a:solidFill>
                <a:latin typeface="Times New Roman"/>
                <a:ea typeface="Arial"/>
              </a:rPr>
              <a:t>Educational</a:t>
            </a:r>
            <a:r>
              <a:rPr lang="el-GR" sz="1400" i="1" dirty="0">
                <a:solidFill>
                  <a:schemeClr val="bg1"/>
                </a:solidFill>
                <a:latin typeface="Times New Roman"/>
                <a:ea typeface="Arial"/>
              </a:rPr>
              <a:t> </a:t>
            </a:r>
            <a:r>
              <a:rPr lang="el-GR" sz="1400" i="1" dirty="0" err="1">
                <a:solidFill>
                  <a:schemeClr val="bg1"/>
                </a:solidFill>
                <a:latin typeface="Times New Roman"/>
                <a:ea typeface="Arial"/>
              </a:rPr>
              <a:t>Technology</a:t>
            </a:r>
            <a:r>
              <a:rPr lang="el-GR" sz="1400" i="1" dirty="0">
                <a:solidFill>
                  <a:schemeClr val="bg1"/>
                </a:solidFill>
                <a:latin typeface="Times New Roman"/>
                <a:ea typeface="Arial"/>
              </a:rPr>
              <a:t> &amp; </a:t>
            </a:r>
            <a:r>
              <a:rPr lang="el-GR" sz="1400" i="1" dirty="0" err="1">
                <a:solidFill>
                  <a:schemeClr val="bg1"/>
                </a:solidFill>
                <a:latin typeface="Times New Roman"/>
                <a:ea typeface="Arial"/>
              </a:rPr>
              <a:t>Society</a:t>
            </a:r>
            <a:r>
              <a:rPr lang="el-GR" sz="1400" i="1" dirty="0">
                <a:solidFill>
                  <a:schemeClr val="bg1"/>
                </a:solidFill>
                <a:latin typeface="Times New Roman"/>
                <a:ea typeface="Arial"/>
              </a:rPr>
              <a:t>, 8</a:t>
            </a:r>
            <a:r>
              <a:rPr lang="el-GR" sz="1400" dirty="0">
                <a:solidFill>
                  <a:schemeClr val="bg1"/>
                </a:solidFill>
                <a:latin typeface="Times New Roman"/>
                <a:ea typeface="Arial"/>
              </a:rPr>
              <a:t>(2), 94–101.</a:t>
            </a:r>
            <a:endParaRPr lang="el-GR" sz="1400" dirty="0">
              <a:solidFill>
                <a:schemeClr val="bg1"/>
              </a:solidFill>
              <a:latin typeface="Times New Roman"/>
              <a:ea typeface="Times New Roman"/>
            </a:endParaRPr>
          </a:p>
          <a:p>
            <a:pPr marL="457200" indent="-457200">
              <a:spcAft>
                <a:spcPts val="0"/>
              </a:spcAft>
            </a:pPr>
            <a:endParaRPr lang="el-GR" dirty="0">
              <a:solidFill>
                <a:schemeClr val="bg1"/>
              </a:solidFill>
              <a:effectLst/>
              <a:latin typeface="Times New Roman"/>
              <a:ea typeface="Times New Roman"/>
            </a:endParaRPr>
          </a:p>
        </p:txBody>
      </p:sp>
    </p:spTree>
    <p:extLst>
      <p:ext uri="{BB962C8B-B14F-4D97-AF65-F5344CB8AC3E}">
        <p14:creationId xmlns:p14="http://schemas.microsoft.com/office/powerpoint/2010/main" val="2421705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DF8EF26-7AD5-4E7F-95B3-9A57CF80C483}"/>
              </a:ext>
            </a:extLst>
          </p:cNvPr>
          <p:cNvSpPr txBox="1"/>
          <p:nvPr/>
        </p:nvSpPr>
        <p:spPr>
          <a:xfrm>
            <a:off x="1" y="5008928"/>
            <a:ext cx="12191999" cy="1015663"/>
          </a:xfrm>
          <a:prstGeom prst="rect">
            <a:avLst/>
          </a:prstGeom>
          <a:noFill/>
        </p:spPr>
        <p:txBody>
          <a:bodyPr wrap="square" rtlCol="0" anchor="ctr">
            <a:spAutoFit/>
          </a:bodyPr>
          <a:lstStyle/>
          <a:p>
            <a:pPr algn="ctr"/>
            <a:r>
              <a:rPr lang="en-US" altLang="ko-KR" sz="6000" dirty="0">
                <a:solidFill>
                  <a:schemeClr val="bg1"/>
                </a:solidFill>
                <a:cs typeface="Arial" pitchFamily="34" charset="0"/>
              </a:rPr>
              <a:t>THANK YOU</a:t>
            </a:r>
            <a:endParaRPr lang="ko-KR" altLang="en-US" sz="6000" dirty="0">
              <a:solidFill>
                <a:schemeClr val="bg1"/>
              </a:solidFill>
              <a:cs typeface="Arial" pitchFamily="34" charset="0"/>
            </a:endParaRPr>
          </a:p>
        </p:txBody>
      </p:sp>
    </p:spTree>
    <p:extLst>
      <p:ext uri="{BB962C8B-B14F-4D97-AF65-F5344CB8AC3E}">
        <p14:creationId xmlns:p14="http://schemas.microsoft.com/office/powerpoint/2010/main" val="82165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3">
            <a:extLst>
              <a:ext uri="{FF2B5EF4-FFF2-40B4-BE49-F238E27FC236}">
                <a16:creationId xmlns:a16="http://schemas.microsoft.com/office/drawing/2014/main" id="{3D8A877C-EF50-4573-A9A2-F190BCFE56F2}"/>
              </a:ext>
            </a:extLst>
          </p:cNvPr>
          <p:cNvSpPr>
            <a:spLocks noChangeAspect="1"/>
          </p:cNvSpPr>
          <p:nvPr/>
        </p:nvSpPr>
        <p:spPr>
          <a:xfrm>
            <a:off x="1099956" y="4594190"/>
            <a:ext cx="731520" cy="731520"/>
          </a:xfrm>
          <a:prstGeom prst="ellipse">
            <a:avLst/>
          </a:prstGeom>
          <a:solidFill>
            <a:schemeClr val="accent3"/>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30" name="Oval 4">
            <a:extLst>
              <a:ext uri="{FF2B5EF4-FFF2-40B4-BE49-F238E27FC236}">
                <a16:creationId xmlns:a16="http://schemas.microsoft.com/office/drawing/2014/main" id="{D2E23B87-7327-4B47-A101-ACB1C8D219FF}"/>
              </a:ext>
            </a:extLst>
          </p:cNvPr>
          <p:cNvSpPr>
            <a:spLocks noChangeAspect="1"/>
          </p:cNvSpPr>
          <p:nvPr/>
        </p:nvSpPr>
        <p:spPr>
          <a:xfrm>
            <a:off x="1074685" y="3772504"/>
            <a:ext cx="731520" cy="731520"/>
          </a:xfrm>
          <a:prstGeom prst="ellipse">
            <a:avLst/>
          </a:prstGeom>
          <a:solidFill>
            <a:schemeClr val="accent4"/>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29" name="TextBox 28">
            <a:extLst>
              <a:ext uri="{FF2B5EF4-FFF2-40B4-BE49-F238E27FC236}">
                <a16:creationId xmlns:a16="http://schemas.microsoft.com/office/drawing/2014/main" id="{67FA19FA-BFAC-469B-A9C1-0EAB8A42EE93}"/>
              </a:ext>
            </a:extLst>
          </p:cNvPr>
          <p:cNvSpPr txBox="1"/>
          <p:nvPr/>
        </p:nvSpPr>
        <p:spPr>
          <a:xfrm>
            <a:off x="1122459" y="3845877"/>
            <a:ext cx="677008" cy="584775"/>
          </a:xfrm>
          <a:prstGeom prst="rect">
            <a:avLst/>
          </a:prstGeom>
          <a:noFill/>
          <a:effectLst>
            <a:outerShdw sx="1000" sy="1000" algn="ctr" rotWithShape="0">
              <a:srgbClr val="000000"/>
            </a:outerShdw>
          </a:effectLst>
        </p:spPr>
        <p:txBody>
          <a:bodyPr wrap="square" lIns="108000" rIns="108000" rtlCol="0">
            <a:spAutoFit/>
          </a:bodyPr>
          <a:lstStyle/>
          <a:p>
            <a:pPr algn="ctr"/>
            <a:r>
              <a:rPr lang="en-US" altLang="ko-KR" sz="3200" b="1" dirty="0">
                <a:solidFill>
                  <a:schemeClr val="bg1"/>
                </a:solidFill>
                <a:cs typeface="Arial" pitchFamily="34" charset="0"/>
              </a:rPr>
              <a:t>05</a:t>
            </a:r>
            <a:endParaRPr lang="ko-KR" altLang="en-US" sz="3200" b="1" dirty="0">
              <a:solidFill>
                <a:schemeClr val="bg1"/>
              </a:solidFill>
              <a:cs typeface="Arial" pitchFamily="34" charset="0"/>
            </a:endParaRPr>
          </a:p>
        </p:txBody>
      </p:sp>
      <p:sp>
        <p:nvSpPr>
          <p:cNvPr id="4" name="TextBox 3">
            <a:extLst>
              <a:ext uri="{FF2B5EF4-FFF2-40B4-BE49-F238E27FC236}">
                <a16:creationId xmlns:a16="http://schemas.microsoft.com/office/drawing/2014/main" id="{15A4BDA0-C270-4764-9C18-A593BCE2C965}"/>
              </a:ext>
            </a:extLst>
          </p:cNvPr>
          <p:cNvSpPr txBox="1"/>
          <p:nvPr/>
        </p:nvSpPr>
        <p:spPr>
          <a:xfrm>
            <a:off x="6769261" y="502607"/>
            <a:ext cx="3971109" cy="923330"/>
          </a:xfrm>
          <a:prstGeom prst="rect">
            <a:avLst/>
          </a:prstGeom>
          <a:noFill/>
        </p:spPr>
        <p:txBody>
          <a:bodyPr wrap="square" rtlCol="0" anchor="ctr">
            <a:spAutoFit/>
          </a:bodyPr>
          <a:lstStyle/>
          <a:p>
            <a:pPr algn="r"/>
            <a:r>
              <a:rPr lang="en-US" altLang="ko-KR" sz="5400" dirty="0">
                <a:solidFill>
                  <a:schemeClr val="bg1"/>
                </a:solidFill>
                <a:cs typeface="Arial" pitchFamily="34" charset="0"/>
              </a:rPr>
              <a:t>Outline</a:t>
            </a:r>
            <a:endParaRPr lang="ko-KR" altLang="en-US" sz="5400" dirty="0">
              <a:solidFill>
                <a:schemeClr val="bg1"/>
              </a:solidFill>
              <a:cs typeface="Arial" pitchFamily="34" charset="0"/>
            </a:endParaRPr>
          </a:p>
        </p:txBody>
      </p:sp>
      <p:sp>
        <p:nvSpPr>
          <p:cNvPr id="5" name="Oval 1">
            <a:extLst>
              <a:ext uri="{FF2B5EF4-FFF2-40B4-BE49-F238E27FC236}">
                <a16:creationId xmlns:a16="http://schemas.microsoft.com/office/drawing/2014/main" id="{8490908F-DEFE-4EA3-A8F9-603602006950}"/>
              </a:ext>
            </a:extLst>
          </p:cNvPr>
          <p:cNvSpPr>
            <a:spLocks noChangeAspect="1"/>
          </p:cNvSpPr>
          <p:nvPr/>
        </p:nvSpPr>
        <p:spPr>
          <a:xfrm>
            <a:off x="1045444" y="2908437"/>
            <a:ext cx="731520" cy="731520"/>
          </a:xfrm>
          <a:prstGeom prst="ellipse">
            <a:avLst/>
          </a:prstGeom>
          <a:solidFill>
            <a:schemeClr val="accent1"/>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6" name="Oval 2">
            <a:extLst>
              <a:ext uri="{FF2B5EF4-FFF2-40B4-BE49-F238E27FC236}">
                <a16:creationId xmlns:a16="http://schemas.microsoft.com/office/drawing/2014/main" id="{242F4770-0D1D-4BCF-A106-9DB5EA461807}"/>
              </a:ext>
            </a:extLst>
          </p:cNvPr>
          <p:cNvSpPr>
            <a:spLocks noChangeAspect="1"/>
          </p:cNvSpPr>
          <p:nvPr/>
        </p:nvSpPr>
        <p:spPr>
          <a:xfrm>
            <a:off x="1018188" y="2043104"/>
            <a:ext cx="731520" cy="731520"/>
          </a:xfrm>
          <a:prstGeom prst="ellipse">
            <a:avLst/>
          </a:prstGeom>
          <a:solidFill>
            <a:schemeClr val="accent2"/>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7" name="Oval 3">
            <a:extLst>
              <a:ext uri="{FF2B5EF4-FFF2-40B4-BE49-F238E27FC236}">
                <a16:creationId xmlns:a16="http://schemas.microsoft.com/office/drawing/2014/main" id="{3D8A877C-EF50-4573-A9A2-F190BCFE56F2}"/>
              </a:ext>
            </a:extLst>
          </p:cNvPr>
          <p:cNvSpPr>
            <a:spLocks noChangeAspect="1"/>
          </p:cNvSpPr>
          <p:nvPr/>
        </p:nvSpPr>
        <p:spPr>
          <a:xfrm>
            <a:off x="990932" y="1230537"/>
            <a:ext cx="731520" cy="731520"/>
          </a:xfrm>
          <a:prstGeom prst="ellipse">
            <a:avLst/>
          </a:prstGeom>
          <a:solidFill>
            <a:schemeClr val="accent3"/>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8" name="Oval 4">
            <a:extLst>
              <a:ext uri="{FF2B5EF4-FFF2-40B4-BE49-F238E27FC236}">
                <a16:creationId xmlns:a16="http://schemas.microsoft.com/office/drawing/2014/main" id="{D2E23B87-7327-4B47-A101-ACB1C8D219FF}"/>
              </a:ext>
            </a:extLst>
          </p:cNvPr>
          <p:cNvSpPr>
            <a:spLocks noChangeAspect="1"/>
          </p:cNvSpPr>
          <p:nvPr/>
        </p:nvSpPr>
        <p:spPr>
          <a:xfrm>
            <a:off x="1004121" y="419697"/>
            <a:ext cx="731520" cy="731520"/>
          </a:xfrm>
          <a:prstGeom prst="ellipse">
            <a:avLst/>
          </a:prstGeom>
          <a:solidFill>
            <a:schemeClr val="accent4"/>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9" name="TextBox 8">
            <a:extLst>
              <a:ext uri="{FF2B5EF4-FFF2-40B4-BE49-F238E27FC236}">
                <a16:creationId xmlns:a16="http://schemas.microsoft.com/office/drawing/2014/main" id="{F6433B35-0314-4230-A05B-B1AC7DA40B33}"/>
              </a:ext>
            </a:extLst>
          </p:cNvPr>
          <p:cNvSpPr txBox="1"/>
          <p:nvPr/>
        </p:nvSpPr>
        <p:spPr>
          <a:xfrm>
            <a:off x="1004121" y="483532"/>
            <a:ext cx="703386" cy="603851"/>
          </a:xfrm>
          <a:prstGeom prst="rect">
            <a:avLst/>
          </a:prstGeom>
          <a:noFill/>
        </p:spPr>
        <p:txBody>
          <a:bodyPr wrap="square" lIns="108000" rIns="108000" rtlCol="0">
            <a:spAutoFit/>
          </a:bodyPr>
          <a:lstStyle/>
          <a:p>
            <a:pPr algn="ctr"/>
            <a:r>
              <a:rPr lang="en-US" altLang="ko-KR" sz="3200" b="1" dirty="0">
                <a:solidFill>
                  <a:schemeClr val="bg1"/>
                </a:solidFill>
                <a:cs typeface="Arial" pitchFamily="34" charset="0"/>
              </a:rPr>
              <a:t>01</a:t>
            </a:r>
            <a:endParaRPr lang="ko-KR" altLang="en-US" sz="3200" b="1" dirty="0">
              <a:solidFill>
                <a:schemeClr val="bg1"/>
              </a:solidFill>
              <a:cs typeface="Arial" pitchFamily="34" charset="0"/>
            </a:endParaRPr>
          </a:p>
        </p:txBody>
      </p:sp>
      <p:sp>
        <p:nvSpPr>
          <p:cNvPr id="14" name="TextBox 13">
            <a:extLst>
              <a:ext uri="{FF2B5EF4-FFF2-40B4-BE49-F238E27FC236}">
                <a16:creationId xmlns:a16="http://schemas.microsoft.com/office/drawing/2014/main" id="{F86D8FDF-4E1A-4E9F-8EAE-AD4ADCF40EDE}"/>
              </a:ext>
            </a:extLst>
          </p:cNvPr>
          <p:cNvSpPr txBox="1"/>
          <p:nvPr/>
        </p:nvSpPr>
        <p:spPr>
          <a:xfrm>
            <a:off x="1045444" y="1303910"/>
            <a:ext cx="677008" cy="584775"/>
          </a:xfrm>
          <a:prstGeom prst="rect">
            <a:avLst/>
          </a:prstGeom>
          <a:noFill/>
        </p:spPr>
        <p:txBody>
          <a:bodyPr wrap="square" lIns="108000" rIns="108000" rtlCol="0">
            <a:spAutoFit/>
          </a:bodyPr>
          <a:lstStyle/>
          <a:p>
            <a:pPr algn="ctr"/>
            <a:r>
              <a:rPr lang="en-US" altLang="ko-KR" sz="3200" b="1" dirty="0">
                <a:solidFill>
                  <a:schemeClr val="bg1"/>
                </a:solidFill>
                <a:cs typeface="Arial" pitchFamily="34" charset="0"/>
              </a:rPr>
              <a:t>02</a:t>
            </a:r>
            <a:endParaRPr lang="ko-KR" altLang="en-US" sz="3200" b="1" dirty="0">
              <a:solidFill>
                <a:schemeClr val="bg1"/>
              </a:solidFill>
              <a:cs typeface="Arial" pitchFamily="34" charset="0"/>
            </a:endParaRPr>
          </a:p>
        </p:txBody>
      </p:sp>
      <p:sp>
        <p:nvSpPr>
          <p:cNvPr id="19" name="TextBox 18">
            <a:extLst>
              <a:ext uri="{FF2B5EF4-FFF2-40B4-BE49-F238E27FC236}">
                <a16:creationId xmlns:a16="http://schemas.microsoft.com/office/drawing/2014/main" id="{E3DA5B5B-44B3-4125-9F72-FD376171E17C}"/>
              </a:ext>
            </a:extLst>
          </p:cNvPr>
          <p:cNvSpPr txBox="1"/>
          <p:nvPr/>
        </p:nvSpPr>
        <p:spPr>
          <a:xfrm>
            <a:off x="1072700" y="2116477"/>
            <a:ext cx="677008" cy="584775"/>
          </a:xfrm>
          <a:prstGeom prst="rect">
            <a:avLst/>
          </a:prstGeom>
          <a:noFill/>
        </p:spPr>
        <p:txBody>
          <a:bodyPr wrap="square" lIns="108000" rIns="108000" rtlCol="0">
            <a:spAutoFit/>
          </a:bodyPr>
          <a:lstStyle/>
          <a:p>
            <a:pPr algn="ctr"/>
            <a:r>
              <a:rPr lang="en-US" altLang="ko-KR" sz="3200" b="1" dirty="0">
                <a:solidFill>
                  <a:schemeClr val="bg1"/>
                </a:solidFill>
                <a:cs typeface="Arial" pitchFamily="34" charset="0"/>
              </a:rPr>
              <a:t>03</a:t>
            </a:r>
            <a:endParaRPr lang="ko-KR" altLang="en-US" sz="3200" b="1" dirty="0">
              <a:solidFill>
                <a:schemeClr val="bg1"/>
              </a:solidFill>
              <a:cs typeface="Arial" pitchFamily="34" charset="0"/>
            </a:endParaRPr>
          </a:p>
        </p:txBody>
      </p:sp>
      <p:sp>
        <p:nvSpPr>
          <p:cNvPr id="24" name="TextBox 23">
            <a:extLst>
              <a:ext uri="{FF2B5EF4-FFF2-40B4-BE49-F238E27FC236}">
                <a16:creationId xmlns:a16="http://schemas.microsoft.com/office/drawing/2014/main" id="{67FA19FA-BFAC-469B-A9C1-0EAB8A42EE93}"/>
              </a:ext>
            </a:extLst>
          </p:cNvPr>
          <p:cNvSpPr txBox="1"/>
          <p:nvPr/>
        </p:nvSpPr>
        <p:spPr>
          <a:xfrm>
            <a:off x="1072700" y="2908437"/>
            <a:ext cx="677008" cy="584775"/>
          </a:xfrm>
          <a:prstGeom prst="rect">
            <a:avLst/>
          </a:prstGeom>
          <a:noFill/>
        </p:spPr>
        <p:txBody>
          <a:bodyPr wrap="square" lIns="108000" rIns="108000" rtlCol="0">
            <a:spAutoFit/>
          </a:bodyPr>
          <a:lstStyle/>
          <a:p>
            <a:pPr algn="ctr"/>
            <a:r>
              <a:rPr lang="en-US" altLang="ko-KR" sz="3200" b="1" dirty="0">
                <a:solidFill>
                  <a:schemeClr val="bg1"/>
                </a:solidFill>
                <a:cs typeface="Arial" pitchFamily="34" charset="0"/>
              </a:rPr>
              <a:t>04</a:t>
            </a:r>
            <a:endParaRPr lang="ko-KR" altLang="en-US" sz="3200" b="1" dirty="0">
              <a:solidFill>
                <a:schemeClr val="bg1"/>
              </a:solidFill>
              <a:cs typeface="Arial" pitchFamily="34" charset="0"/>
            </a:endParaRPr>
          </a:p>
        </p:txBody>
      </p:sp>
      <p:sp>
        <p:nvSpPr>
          <p:cNvPr id="18" name="TextBox 17">
            <a:extLst>
              <a:ext uri="{FF2B5EF4-FFF2-40B4-BE49-F238E27FC236}">
                <a16:creationId xmlns:a16="http://schemas.microsoft.com/office/drawing/2014/main" id="{F86D8FDF-4E1A-4E9F-8EAE-AD4ADCF40EDE}"/>
              </a:ext>
            </a:extLst>
          </p:cNvPr>
          <p:cNvSpPr txBox="1"/>
          <p:nvPr/>
        </p:nvSpPr>
        <p:spPr>
          <a:xfrm>
            <a:off x="1154468" y="4625179"/>
            <a:ext cx="677008" cy="584775"/>
          </a:xfrm>
          <a:prstGeom prst="rect">
            <a:avLst/>
          </a:prstGeom>
          <a:noFill/>
        </p:spPr>
        <p:txBody>
          <a:bodyPr wrap="square" lIns="108000" rIns="108000" rtlCol="0">
            <a:spAutoFit/>
          </a:bodyPr>
          <a:lstStyle/>
          <a:p>
            <a:pPr algn="ctr"/>
            <a:r>
              <a:rPr lang="en-US" altLang="ko-KR" sz="3200" b="1" dirty="0">
                <a:solidFill>
                  <a:schemeClr val="bg1"/>
                </a:solidFill>
                <a:cs typeface="Arial" pitchFamily="34" charset="0"/>
              </a:rPr>
              <a:t>06</a:t>
            </a:r>
            <a:endParaRPr lang="ko-KR" altLang="en-US" sz="3200" b="1" dirty="0">
              <a:solidFill>
                <a:schemeClr val="bg1"/>
              </a:solidFill>
              <a:cs typeface="Arial" pitchFamily="34" charset="0"/>
            </a:endParaRPr>
          </a:p>
        </p:txBody>
      </p:sp>
      <p:graphicFrame>
        <p:nvGraphicFramePr>
          <p:cNvPr id="2" name="Διάγραμμα 1"/>
          <p:cNvGraphicFramePr/>
          <p:nvPr>
            <p:extLst>
              <p:ext uri="{D42A27DB-BD31-4B8C-83A1-F6EECF244321}">
                <p14:modId xmlns:p14="http://schemas.microsoft.com/office/powerpoint/2010/main" val="3096038219"/>
              </p:ext>
            </p:extLst>
          </p:nvPr>
        </p:nvGraphicFramePr>
        <p:xfrm>
          <a:off x="0" y="-188816"/>
          <a:ext cx="15218979" cy="6779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8822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4855" y="268014"/>
            <a:ext cx="3406702" cy="830997"/>
          </a:xfrm>
          <a:prstGeom prst="rect">
            <a:avLst/>
          </a:prstGeom>
          <a:noFill/>
        </p:spPr>
        <p:txBody>
          <a:bodyPr wrap="none" rtlCol="0">
            <a:spAutoFit/>
          </a:bodyPr>
          <a:lstStyle/>
          <a:p>
            <a:r>
              <a:rPr lang="en-US" sz="4800" dirty="0">
                <a:solidFill>
                  <a:schemeClr val="bg1"/>
                </a:solidFill>
              </a:rPr>
              <a:t>Introduction</a:t>
            </a:r>
            <a:endParaRPr lang="el-GR" sz="4800" dirty="0">
              <a:solidFill>
                <a:schemeClr val="bg1"/>
              </a:solidFill>
            </a:endParaRPr>
          </a:p>
        </p:txBody>
      </p:sp>
      <p:sp>
        <p:nvSpPr>
          <p:cNvPr id="3" name="TextBox 2"/>
          <p:cNvSpPr txBox="1"/>
          <p:nvPr/>
        </p:nvSpPr>
        <p:spPr>
          <a:xfrm>
            <a:off x="504498" y="1099012"/>
            <a:ext cx="11122571" cy="2585323"/>
          </a:xfrm>
          <a:prstGeom prst="rect">
            <a:avLst/>
          </a:prstGeom>
          <a:noFill/>
        </p:spPr>
        <p:txBody>
          <a:bodyPr wrap="square" rtlCol="0">
            <a:spAutoFit/>
          </a:bodyPr>
          <a:lstStyle/>
          <a:p>
            <a:pPr algn="just"/>
            <a:r>
              <a:rPr lang="en-US" dirty="0">
                <a:solidFill>
                  <a:schemeClr val="bg1"/>
                </a:solidFill>
              </a:rPr>
              <a:t>In recent years, the rapid advancement of digital technologies has reshaped the landscape of education, challenging traditional pedagogical models and demanding new competencies from educators across disciplines. Foreign language education, in particular, has witnessed a significant shift, as Information and Communication Technologies (ICT) open new pathways for interactive, student-centered, and multimodal learning experiences. </a:t>
            </a:r>
          </a:p>
          <a:p>
            <a:pPr algn="just"/>
            <a:endParaRPr lang="en-US" dirty="0">
              <a:solidFill>
                <a:schemeClr val="bg1"/>
              </a:solidFill>
            </a:endParaRPr>
          </a:p>
          <a:p>
            <a:pPr algn="just"/>
            <a:r>
              <a:rPr lang="en-US" dirty="0">
                <a:solidFill>
                  <a:schemeClr val="bg1"/>
                </a:solidFill>
              </a:rPr>
              <a:t>ICT-related training programs help educators become familiar with designing and implementing educational activities and instructional scenarios by effectively utilizing appropriate software tools in the classroom (</a:t>
            </a:r>
            <a:r>
              <a:rPr lang="en-US" dirty="0" err="1">
                <a:solidFill>
                  <a:schemeClr val="bg1"/>
                </a:solidFill>
              </a:rPr>
              <a:t>Nikolakopoulou</a:t>
            </a:r>
            <a:r>
              <a:rPr lang="en-US" dirty="0">
                <a:solidFill>
                  <a:schemeClr val="bg1"/>
                </a:solidFill>
              </a:rPr>
              <a:t>, 2013). </a:t>
            </a:r>
          </a:p>
        </p:txBody>
      </p:sp>
      <p:sp>
        <p:nvSpPr>
          <p:cNvPr id="4" name="TextBox 3"/>
          <p:cNvSpPr txBox="1"/>
          <p:nvPr/>
        </p:nvSpPr>
        <p:spPr>
          <a:xfrm>
            <a:off x="4303985" y="3783724"/>
            <a:ext cx="7323083" cy="2031325"/>
          </a:xfrm>
          <a:prstGeom prst="rect">
            <a:avLst/>
          </a:prstGeom>
          <a:noFill/>
        </p:spPr>
        <p:txBody>
          <a:bodyPr wrap="square" rtlCol="0">
            <a:spAutoFit/>
          </a:bodyPr>
          <a:lstStyle/>
          <a:p>
            <a:pPr algn="just"/>
            <a:r>
              <a:rPr lang="en-US" dirty="0">
                <a:solidFill>
                  <a:schemeClr val="bg1"/>
                </a:solidFill>
              </a:rPr>
              <a:t>The ICT training is characterized by a diversity of approaches, which vary from country to country, both in terms of structure and content (Jung, 2005). However, in most cases, teacher training in ICT refers to processes that lead to: (a) the development of basic ICT skills and their integration into the teaching of all subject areas, and (b) the use of Internet services for the distance training of teachers in ICT (</a:t>
            </a:r>
            <a:r>
              <a:rPr lang="en-US" dirty="0" err="1">
                <a:solidFill>
                  <a:schemeClr val="bg1"/>
                </a:solidFill>
              </a:rPr>
              <a:t>Mouzakis</a:t>
            </a:r>
            <a:r>
              <a:rPr lang="en-US" dirty="0">
                <a:solidFill>
                  <a:schemeClr val="bg1"/>
                </a:solidFill>
              </a:rPr>
              <a:t>, 2011). </a:t>
            </a:r>
            <a:endParaRPr lang="el-GR" dirty="0">
              <a:solidFill>
                <a:schemeClr val="bg1"/>
              </a:solidFill>
            </a:endParaRPr>
          </a:p>
        </p:txBody>
      </p:sp>
    </p:spTree>
    <p:extLst>
      <p:ext uri="{BB962C8B-B14F-4D97-AF65-F5344CB8AC3E}">
        <p14:creationId xmlns:p14="http://schemas.microsoft.com/office/powerpoint/2010/main" val="206436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8B56C8-2ECC-40CE-8512-1AB853C9BE30}"/>
              </a:ext>
            </a:extLst>
          </p:cNvPr>
          <p:cNvSpPr txBox="1"/>
          <p:nvPr/>
        </p:nvSpPr>
        <p:spPr>
          <a:xfrm>
            <a:off x="1300948" y="1037448"/>
            <a:ext cx="3980793" cy="830997"/>
          </a:xfrm>
          <a:prstGeom prst="rect">
            <a:avLst/>
          </a:prstGeom>
          <a:noFill/>
        </p:spPr>
        <p:txBody>
          <a:bodyPr wrap="square" rtlCol="0" anchor="ctr">
            <a:spAutoFit/>
          </a:bodyPr>
          <a:lstStyle/>
          <a:p>
            <a:pPr algn="ctr"/>
            <a:r>
              <a:rPr lang="en-US" altLang="ko-KR" sz="4800" dirty="0">
                <a:solidFill>
                  <a:schemeClr val="bg1"/>
                </a:solidFill>
                <a:latin typeface="+mj-lt"/>
                <a:cs typeface="Arial" pitchFamily="34" charset="0"/>
              </a:rPr>
              <a:t>Research Aim</a:t>
            </a:r>
            <a:endParaRPr lang="ko-KR" altLang="en-US" sz="4800" dirty="0">
              <a:solidFill>
                <a:schemeClr val="bg1"/>
              </a:solidFill>
              <a:latin typeface="+mj-lt"/>
              <a:cs typeface="Arial" pitchFamily="34" charset="0"/>
            </a:endParaRPr>
          </a:p>
        </p:txBody>
      </p:sp>
      <p:sp>
        <p:nvSpPr>
          <p:cNvPr id="6" name="TextBox 5">
            <a:extLst>
              <a:ext uri="{FF2B5EF4-FFF2-40B4-BE49-F238E27FC236}">
                <a16:creationId xmlns:a16="http://schemas.microsoft.com/office/drawing/2014/main" id="{7D649A67-FE47-43AF-B748-D6094C3FD6E6}"/>
              </a:ext>
            </a:extLst>
          </p:cNvPr>
          <p:cNvSpPr txBox="1"/>
          <p:nvPr/>
        </p:nvSpPr>
        <p:spPr>
          <a:xfrm>
            <a:off x="874220" y="2220864"/>
            <a:ext cx="6708994" cy="2246769"/>
          </a:xfrm>
          <a:prstGeom prst="rect">
            <a:avLst/>
          </a:prstGeom>
          <a:noFill/>
        </p:spPr>
        <p:txBody>
          <a:bodyPr wrap="square" rtlCol="0" anchor="ctr">
            <a:spAutoFit/>
          </a:bodyPr>
          <a:lstStyle/>
          <a:p>
            <a:pPr algn="just"/>
            <a:r>
              <a:rPr lang="en-US" sz="2000" dirty="0">
                <a:solidFill>
                  <a:schemeClr val="bg1"/>
                </a:solidFill>
                <a:latin typeface="+mj-lt"/>
              </a:rPr>
              <a:t>A comprehensive examination of the B1-Level ICT training program for foreign language teachers in Greece, with a particular focus on the most recent training cycle. </a:t>
            </a:r>
          </a:p>
          <a:p>
            <a:pPr algn="just"/>
            <a:endParaRPr lang="en-US" sz="2000" dirty="0">
              <a:solidFill>
                <a:schemeClr val="bg1"/>
              </a:solidFill>
              <a:latin typeface="+mj-lt"/>
            </a:endParaRPr>
          </a:p>
          <a:p>
            <a:pPr algn="just"/>
            <a:r>
              <a:rPr lang="en-US" sz="2000" dirty="0">
                <a:solidFill>
                  <a:schemeClr val="bg1"/>
                </a:solidFill>
                <a:latin typeface="+mj-lt"/>
              </a:rPr>
              <a:t>It explores how the program aligns with contemporary pedagogical frameworks and integrates emerging technologies to support digital teaching practices</a:t>
            </a:r>
            <a:endParaRPr lang="en-US" altLang="ko-KR" sz="2000" dirty="0">
              <a:solidFill>
                <a:schemeClr val="bg1"/>
              </a:solidFill>
              <a:latin typeface="+mj-lt"/>
              <a:cs typeface="Arial" pitchFamily="34" charset="0"/>
            </a:endParaRPr>
          </a:p>
        </p:txBody>
      </p:sp>
      <p:grpSp>
        <p:nvGrpSpPr>
          <p:cNvPr id="7" name="Group 257">
            <a:extLst>
              <a:ext uri="{FF2B5EF4-FFF2-40B4-BE49-F238E27FC236}">
                <a16:creationId xmlns:a16="http://schemas.microsoft.com/office/drawing/2014/main" id="{DB7C46A0-B0F4-4B15-A24E-8DE29635D6D7}"/>
              </a:ext>
            </a:extLst>
          </p:cNvPr>
          <p:cNvGrpSpPr/>
          <p:nvPr/>
        </p:nvGrpSpPr>
        <p:grpSpPr>
          <a:xfrm>
            <a:off x="2653431" y="5382033"/>
            <a:ext cx="2193298" cy="583680"/>
            <a:chOff x="3960971" y="2767117"/>
            <a:chExt cx="4267200" cy="1321489"/>
          </a:xfrm>
          <a:solidFill>
            <a:schemeClr val="bg1"/>
          </a:solidFill>
        </p:grpSpPr>
        <p:sp>
          <p:nvSpPr>
            <p:cNvPr id="8" name="Freeform: Shape 258">
              <a:extLst>
                <a:ext uri="{FF2B5EF4-FFF2-40B4-BE49-F238E27FC236}">
                  <a16:creationId xmlns:a16="http://schemas.microsoft.com/office/drawing/2014/main" id="{9AF6C89F-E5E5-4E6C-A499-E902F2BA721D}"/>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grpFill/>
            <a:ln w="9525" cap="flat">
              <a:noFill/>
              <a:prstDash val="solid"/>
              <a:miter/>
            </a:ln>
          </p:spPr>
          <p:txBody>
            <a:bodyPr rtlCol="0" anchor="ctr"/>
            <a:lstStyle/>
            <a:p>
              <a:endParaRPr lang="en-US" sz="1200"/>
            </a:p>
          </p:txBody>
        </p:sp>
        <p:sp>
          <p:nvSpPr>
            <p:cNvPr id="9" name="Freeform: Shape 259">
              <a:extLst>
                <a:ext uri="{FF2B5EF4-FFF2-40B4-BE49-F238E27FC236}">
                  <a16:creationId xmlns:a16="http://schemas.microsoft.com/office/drawing/2014/main" id="{1BAA5111-E83F-4E77-B55B-76ABB0F38BFA}"/>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2"/>
            </a:solidFill>
            <a:ln w="9525" cap="flat">
              <a:noFill/>
              <a:prstDash val="solid"/>
              <a:miter/>
            </a:ln>
          </p:spPr>
          <p:txBody>
            <a:bodyPr rtlCol="0" anchor="ctr"/>
            <a:lstStyle/>
            <a:p>
              <a:endParaRPr lang="en-US" sz="1200"/>
            </a:p>
          </p:txBody>
        </p:sp>
        <p:sp>
          <p:nvSpPr>
            <p:cNvPr id="10" name="Freeform: Shape 260">
              <a:extLst>
                <a:ext uri="{FF2B5EF4-FFF2-40B4-BE49-F238E27FC236}">
                  <a16:creationId xmlns:a16="http://schemas.microsoft.com/office/drawing/2014/main" id="{B22C38D9-54CF-4D58-9878-31335A89F866}"/>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grpFill/>
            <a:ln w="9525" cap="flat">
              <a:noFill/>
              <a:prstDash val="solid"/>
              <a:miter/>
            </a:ln>
          </p:spPr>
          <p:txBody>
            <a:bodyPr rtlCol="0" anchor="ctr"/>
            <a:lstStyle/>
            <a:p>
              <a:endParaRPr lang="en-US" sz="1200" dirty="0"/>
            </a:p>
          </p:txBody>
        </p:sp>
        <p:sp>
          <p:nvSpPr>
            <p:cNvPr id="11" name="Freeform: Shape 261">
              <a:extLst>
                <a:ext uri="{FF2B5EF4-FFF2-40B4-BE49-F238E27FC236}">
                  <a16:creationId xmlns:a16="http://schemas.microsoft.com/office/drawing/2014/main" id="{CD38F226-5F28-4D98-ABC3-ED838990BA99}"/>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grpFill/>
            <a:ln w="9525" cap="flat">
              <a:noFill/>
              <a:prstDash val="solid"/>
              <a:miter/>
            </a:ln>
          </p:spPr>
          <p:txBody>
            <a:bodyPr rtlCol="0" anchor="ctr"/>
            <a:lstStyle/>
            <a:p>
              <a:endParaRPr lang="en-US" sz="1200" dirty="0"/>
            </a:p>
          </p:txBody>
        </p:sp>
      </p:grpSp>
    </p:spTree>
    <p:extLst>
      <p:ext uri="{BB962C8B-B14F-4D97-AF65-F5344CB8AC3E}">
        <p14:creationId xmlns:p14="http://schemas.microsoft.com/office/powerpoint/2010/main" val="417915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DDFE08-D1A3-4890-B395-3D514078D9E9}"/>
              </a:ext>
            </a:extLst>
          </p:cNvPr>
          <p:cNvSpPr txBox="1"/>
          <p:nvPr/>
        </p:nvSpPr>
        <p:spPr>
          <a:xfrm>
            <a:off x="705395" y="537488"/>
            <a:ext cx="3683725" cy="1569660"/>
          </a:xfrm>
          <a:prstGeom prst="rect">
            <a:avLst/>
          </a:prstGeom>
          <a:noFill/>
        </p:spPr>
        <p:txBody>
          <a:bodyPr wrap="square" rtlCol="0" anchor="ctr">
            <a:spAutoFit/>
          </a:bodyPr>
          <a:lstStyle/>
          <a:p>
            <a:r>
              <a:rPr lang="en-US" altLang="ko-KR" sz="4800" dirty="0">
                <a:solidFill>
                  <a:schemeClr val="bg1"/>
                </a:solidFill>
                <a:latin typeface="+mj-lt"/>
                <a:cs typeface="Arial" pitchFamily="34" charset="0"/>
              </a:rPr>
              <a:t>The Objectives</a:t>
            </a:r>
            <a:endParaRPr lang="ko-KR" altLang="en-US" sz="4800" dirty="0">
              <a:solidFill>
                <a:schemeClr val="bg1"/>
              </a:solidFill>
              <a:latin typeface="+mj-lt"/>
              <a:cs typeface="Arial" pitchFamily="34" charset="0"/>
            </a:endParaRPr>
          </a:p>
        </p:txBody>
      </p:sp>
      <p:sp>
        <p:nvSpPr>
          <p:cNvPr id="12" name="TextBox 11">
            <a:extLst>
              <a:ext uri="{FF2B5EF4-FFF2-40B4-BE49-F238E27FC236}">
                <a16:creationId xmlns:a16="http://schemas.microsoft.com/office/drawing/2014/main" id="{D9315B26-D4B6-4C2A-906F-D8B91B8E3649}"/>
              </a:ext>
            </a:extLst>
          </p:cNvPr>
          <p:cNvSpPr txBox="1"/>
          <p:nvPr/>
        </p:nvSpPr>
        <p:spPr>
          <a:xfrm>
            <a:off x="5429641" y="2926418"/>
            <a:ext cx="6110718" cy="892552"/>
          </a:xfrm>
          <a:prstGeom prst="rect">
            <a:avLst/>
          </a:prstGeom>
          <a:noFill/>
        </p:spPr>
        <p:txBody>
          <a:bodyPr wrap="square" rtlCol="0">
            <a:spAutoFit/>
          </a:bodyPr>
          <a:lstStyle/>
          <a:p>
            <a:r>
              <a:rPr lang="en-US" sz="3200" dirty="0">
                <a:solidFill>
                  <a:schemeClr val="bg1"/>
                </a:solidFill>
              </a:rPr>
              <a:t>2. </a:t>
            </a:r>
            <a:r>
              <a:rPr lang="en-US" sz="2000" dirty="0">
                <a:solidFill>
                  <a:schemeClr val="bg1"/>
                </a:solidFill>
              </a:rPr>
              <a:t>to compare the two phases of the program in terms of scope, focus, and innovation. </a:t>
            </a:r>
            <a:endParaRPr lang="el-GR" sz="2000" dirty="0">
              <a:solidFill>
                <a:schemeClr val="bg1"/>
              </a:solidFill>
            </a:endParaRPr>
          </a:p>
        </p:txBody>
      </p:sp>
      <p:sp>
        <p:nvSpPr>
          <p:cNvPr id="4" name="Ορθογώνιο 3"/>
          <p:cNvSpPr/>
          <p:nvPr/>
        </p:nvSpPr>
        <p:spPr>
          <a:xfrm>
            <a:off x="5358171" y="1046035"/>
            <a:ext cx="5488505" cy="892552"/>
          </a:xfrm>
          <a:prstGeom prst="rect">
            <a:avLst/>
          </a:prstGeom>
        </p:spPr>
        <p:txBody>
          <a:bodyPr wrap="square">
            <a:spAutoFit/>
          </a:bodyPr>
          <a:lstStyle/>
          <a:p>
            <a:r>
              <a:rPr lang="en-US" sz="3200" dirty="0">
                <a:solidFill>
                  <a:schemeClr val="bg1"/>
                </a:solidFill>
              </a:rPr>
              <a:t>1. </a:t>
            </a:r>
            <a:r>
              <a:rPr lang="en-US" sz="2000" dirty="0">
                <a:solidFill>
                  <a:schemeClr val="bg1"/>
                </a:solidFill>
              </a:rPr>
              <a:t>to analyze the structure and content of the updated training material </a:t>
            </a:r>
            <a:endParaRPr lang="el-GR" sz="2000" dirty="0">
              <a:solidFill>
                <a:schemeClr val="bg1"/>
              </a:solidFill>
            </a:endParaRPr>
          </a:p>
        </p:txBody>
      </p:sp>
    </p:spTree>
    <p:extLst>
      <p:ext uri="{BB962C8B-B14F-4D97-AF65-F5344CB8AC3E}">
        <p14:creationId xmlns:p14="http://schemas.microsoft.com/office/powerpoint/2010/main" val="68981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0262" y="333363"/>
            <a:ext cx="9901941" cy="830997"/>
          </a:xfrm>
          <a:prstGeom prst="rect">
            <a:avLst/>
          </a:prstGeom>
          <a:noFill/>
        </p:spPr>
        <p:txBody>
          <a:bodyPr wrap="none" rtlCol="0">
            <a:spAutoFit/>
          </a:bodyPr>
          <a:lstStyle/>
          <a:p>
            <a:r>
              <a:rPr lang="en-US" sz="4800" dirty="0">
                <a:solidFill>
                  <a:schemeClr val="bg1"/>
                </a:solidFill>
              </a:rPr>
              <a:t>The B1-Level ICT Training Program</a:t>
            </a:r>
            <a:endParaRPr lang="el-GR" sz="4800" dirty="0">
              <a:solidFill>
                <a:schemeClr val="bg1"/>
              </a:solidFill>
            </a:endParaRPr>
          </a:p>
        </p:txBody>
      </p:sp>
      <p:sp>
        <p:nvSpPr>
          <p:cNvPr id="4" name="TextBox 3"/>
          <p:cNvSpPr txBox="1"/>
          <p:nvPr/>
        </p:nvSpPr>
        <p:spPr>
          <a:xfrm>
            <a:off x="709448" y="1560786"/>
            <a:ext cx="3005951" cy="923330"/>
          </a:xfrm>
          <a:prstGeom prst="rect">
            <a:avLst/>
          </a:prstGeom>
          <a:noFill/>
        </p:spPr>
        <p:txBody>
          <a:bodyPr wrap="none" rtlCol="0">
            <a:spAutoFit/>
          </a:bodyPr>
          <a:lstStyle/>
          <a:p>
            <a:r>
              <a:rPr lang="en-US" dirty="0">
                <a:solidFill>
                  <a:schemeClr val="bg1"/>
                </a:solidFill>
              </a:rPr>
              <a:t>First Phase (2016-2022)</a:t>
            </a:r>
          </a:p>
          <a:p>
            <a:r>
              <a:rPr lang="en-US" dirty="0">
                <a:solidFill>
                  <a:schemeClr val="bg1"/>
                </a:solidFill>
              </a:rPr>
              <a:t>Second Phase (2021-2026)</a:t>
            </a:r>
          </a:p>
          <a:p>
            <a:endParaRPr lang="el-GR" dirty="0"/>
          </a:p>
        </p:txBody>
      </p:sp>
      <p:sp>
        <p:nvSpPr>
          <p:cNvPr id="5" name="TextBox 4"/>
          <p:cNvSpPr txBox="1"/>
          <p:nvPr/>
        </p:nvSpPr>
        <p:spPr>
          <a:xfrm>
            <a:off x="709448" y="2301766"/>
            <a:ext cx="10964918" cy="1200329"/>
          </a:xfrm>
          <a:prstGeom prst="rect">
            <a:avLst/>
          </a:prstGeom>
          <a:noFill/>
        </p:spPr>
        <p:txBody>
          <a:bodyPr wrap="square" rtlCol="0">
            <a:spAutoFit/>
          </a:bodyPr>
          <a:lstStyle/>
          <a:p>
            <a:pPr algn="just"/>
            <a:r>
              <a:rPr lang="en-US" dirty="0">
                <a:solidFill>
                  <a:schemeClr val="bg1"/>
                </a:solidFill>
              </a:rPr>
              <a:t>The B1-Level ICT Teacher Training is an introductory program comprising 36 hours of instruction, focused on the pedagogical integration of Information and Communication Technologies (ICT) in education. It is designed for primary and secondary school teachers across all disciplines and specialties (Computer Technology Institute and Press "Diophantus", </a:t>
            </a:r>
            <a:r>
              <a:rPr lang="en-US" dirty="0" err="1">
                <a:solidFill>
                  <a:schemeClr val="bg1"/>
                </a:solidFill>
              </a:rPr>
              <a:t>n.d.</a:t>
            </a:r>
            <a:r>
              <a:rPr lang="en-US" dirty="0">
                <a:solidFill>
                  <a:schemeClr val="bg1"/>
                </a:solidFill>
              </a:rPr>
              <a:t>).</a:t>
            </a:r>
            <a:endParaRPr lang="el-GR" dirty="0">
              <a:solidFill>
                <a:schemeClr val="bg1"/>
              </a:solidFill>
            </a:endParaRPr>
          </a:p>
        </p:txBody>
      </p:sp>
      <p:sp>
        <p:nvSpPr>
          <p:cNvPr id="6" name="TextBox 5"/>
          <p:cNvSpPr txBox="1"/>
          <p:nvPr/>
        </p:nvSpPr>
        <p:spPr>
          <a:xfrm>
            <a:off x="780392" y="3633952"/>
            <a:ext cx="6408683" cy="1477328"/>
          </a:xfrm>
          <a:prstGeom prst="rect">
            <a:avLst/>
          </a:prstGeom>
          <a:noFill/>
        </p:spPr>
        <p:txBody>
          <a:bodyPr wrap="square" rtlCol="0">
            <a:spAutoFit/>
          </a:bodyPr>
          <a:lstStyle/>
          <a:p>
            <a:pPr algn="just"/>
            <a:r>
              <a:rPr lang="en-US" dirty="0">
                <a:solidFill>
                  <a:schemeClr val="bg1"/>
                </a:solidFill>
              </a:rPr>
              <a:t>Training sessions are delivered to groups of educators belonging to related subject areas—referred to as "clusters" of teaching disciplines—by certified B-Level ICT teacher trainers (Computer Technology Institute and Press "Diophantus", </a:t>
            </a:r>
            <a:r>
              <a:rPr lang="en-US" dirty="0" err="1">
                <a:solidFill>
                  <a:schemeClr val="bg1"/>
                </a:solidFill>
              </a:rPr>
              <a:t>n.d.</a:t>
            </a:r>
            <a:r>
              <a:rPr lang="en-US" dirty="0">
                <a:solidFill>
                  <a:schemeClr val="bg1"/>
                </a:solidFill>
              </a:rPr>
              <a:t>).</a:t>
            </a:r>
            <a:endParaRPr lang="el-GR" dirty="0">
              <a:solidFill>
                <a:schemeClr val="bg1"/>
              </a:solidFill>
            </a:endParaRPr>
          </a:p>
        </p:txBody>
      </p:sp>
      <p:sp>
        <p:nvSpPr>
          <p:cNvPr id="7" name="TextBox 6"/>
          <p:cNvSpPr txBox="1"/>
          <p:nvPr/>
        </p:nvSpPr>
        <p:spPr>
          <a:xfrm>
            <a:off x="796158" y="5383922"/>
            <a:ext cx="6928945" cy="1200329"/>
          </a:xfrm>
          <a:prstGeom prst="rect">
            <a:avLst/>
          </a:prstGeom>
          <a:noFill/>
        </p:spPr>
        <p:txBody>
          <a:bodyPr wrap="square" rtlCol="0">
            <a:spAutoFit/>
          </a:bodyPr>
          <a:lstStyle/>
          <a:p>
            <a:r>
              <a:rPr lang="en-US" dirty="0">
                <a:solidFill>
                  <a:schemeClr val="bg1"/>
                </a:solidFill>
              </a:rPr>
              <a:t>During the 1st Phase, the material for foreign languages was in 1st Cluster (Theoretical Sciences and Arts). During the 2nd Phase, there is a specific material in Cluster B1.7 Foreign Languages</a:t>
            </a:r>
            <a:endParaRPr lang="el-GR" dirty="0">
              <a:solidFill>
                <a:schemeClr val="bg1"/>
              </a:solidFill>
            </a:endParaRPr>
          </a:p>
          <a:p>
            <a:endParaRPr lang="el-GR" dirty="0"/>
          </a:p>
        </p:txBody>
      </p:sp>
    </p:spTree>
    <p:extLst>
      <p:ext uri="{BB962C8B-B14F-4D97-AF65-F5344CB8AC3E}">
        <p14:creationId xmlns:p14="http://schemas.microsoft.com/office/powerpoint/2010/main" val="3712852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310" y="591208"/>
            <a:ext cx="10444656" cy="707886"/>
          </a:xfrm>
          <a:prstGeom prst="rect">
            <a:avLst/>
          </a:prstGeom>
          <a:noFill/>
        </p:spPr>
        <p:txBody>
          <a:bodyPr wrap="square" rtlCol="0">
            <a:spAutoFit/>
          </a:bodyPr>
          <a:lstStyle/>
          <a:p>
            <a:pPr algn="just"/>
            <a:r>
              <a:rPr lang="en-US" sz="4000" dirty="0">
                <a:solidFill>
                  <a:schemeClr val="bg1"/>
                </a:solidFill>
              </a:rPr>
              <a:t>Analysis of the material of 2</a:t>
            </a:r>
            <a:r>
              <a:rPr lang="en-US" sz="4000" baseline="30000" dirty="0">
                <a:solidFill>
                  <a:schemeClr val="bg1"/>
                </a:solidFill>
              </a:rPr>
              <a:t>nd</a:t>
            </a:r>
            <a:r>
              <a:rPr lang="en-US" sz="4000" dirty="0">
                <a:solidFill>
                  <a:schemeClr val="bg1"/>
                </a:solidFill>
              </a:rPr>
              <a:t> Circle</a:t>
            </a:r>
            <a:endParaRPr lang="el-GR" sz="4000" dirty="0">
              <a:solidFill>
                <a:schemeClr val="bg1"/>
              </a:solidFill>
            </a:endParaRPr>
          </a:p>
        </p:txBody>
      </p:sp>
      <p:sp>
        <p:nvSpPr>
          <p:cNvPr id="3" name="TextBox 2"/>
          <p:cNvSpPr txBox="1"/>
          <p:nvPr/>
        </p:nvSpPr>
        <p:spPr>
          <a:xfrm>
            <a:off x="386255" y="1346877"/>
            <a:ext cx="8008882" cy="707886"/>
          </a:xfrm>
          <a:prstGeom prst="rect">
            <a:avLst/>
          </a:prstGeom>
          <a:noFill/>
        </p:spPr>
        <p:txBody>
          <a:bodyPr wrap="square" rtlCol="0">
            <a:spAutoFit/>
          </a:bodyPr>
          <a:lstStyle/>
          <a:p>
            <a:r>
              <a:rPr lang="en-US" sz="2000" dirty="0">
                <a:solidFill>
                  <a:schemeClr val="bg1"/>
                </a:solidFill>
              </a:rPr>
              <a:t>Cluster B1.7 </a:t>
            </a:r>
          </a:p>
          <a:p>
            <a:r>
              <a:rPr lang="en-US" sz="2000" dirty="0">
                <a:solidFill>
                  <a:schemeClr val="bg1"/>
                </a:solidFill>
              </a:rPr>
              <a:t>Foreign Languages</a:t>
            </a:r>
            <a:endParaRPr lang="el-GR" sz="2000" dirty="0">
              <a:solidFill>
                <a:schemeClr val="bg1"/>
              </a:solidFill>
            </a:endParaRPr>
          </a:p>
        </p:txBody>
      </p:sp>
      <p:graphicFrame>
        <p:nvGraphicFramePr>
          <p:cNvPr id="4" name="Πίνακας 3"/>
          <p:cNvGraphicFramePr>
            <a:graphicFrameLocks noGrp="1"/>
          </p:cNvGraphicFramePr>
          <p:nvPr>
            <p:extLst>
              <p:ext uri="{D42A27DB-BD31-4B8C-83A1-F6EECF244321}">
                <p14:modId xmlns:p14="http://schemas.microsoft.com/office/powerpoint/2010/main" val="1538693681"/>
              </p:ext>
            </p:extLst>
          </p:nvPr>
        </p:nvGraphicFramePr>
        <p:xfrm>
          <a:off x="4075386" y="1403133"/>
          <a:ext cx="7882758" cy="5182648"/>
        </p:xfrm>
        <a:graphic>
          <a:graphicData uri="http://schemas.openxmlformats.org/drawingml/2006/table">
            <a:tbl>
              <a:tblPr firstRow="1" bandRow="1">
                <a:tableStyleId>{073A0DAA-6AF3-43AB-8588-CEC1D06C72B9}</a:tableStyleId>
              </a:tblPr>
              <a:tblGrid>
                <a:gridCol w="1453723">
                  <a:extLst>
                    <a:ext uri="{9D8B030D-6E8A-4147-A177-3AD203B41FA5}">
                      <a16:colId xmlns:a16="http://schemas.microsoft.com/office/drawing/2014/main" val="20000"/>
                    </a:ext>
                  </a:extLst>
                </a:gridCol>
                <a:gridCol w="6429035">
                  <a:extLst>
                    <a:ext uri="{9D8B030D-6E8A-4147-A177-3AD203B41FA5}">
                      <a16:colId xmlns:a16="http://schemas.microsoft.com/office/drawing/2014/main" val="20001"/>
                    </a:ext>
                  </a:extLst>
                </a:gridCol>
              </a:tblGrid>
              <a:tr h="1150881">
                <a:tc>
                  <a:txBody>
                    <a:bodyPr/>
                    <a:lstStyle/>
                    <a:p>
                      <a:pPr algn="ctr"/>
                      <a:r>
                        <a:rPr lang="en-US" b="0" dirty="0">
                          <a:solidFill>
                            <a:schemeClr val="bg1"/>
                          </a:solidFill>
                        </a:rPr>
                        <a:t>Unit 1</a:t>
                      </a:r>
                      <a:endParaRPr lang="el-GR" b="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0" kern="1200" dirty="0">
                          <a:solidFill>
                            <a:schemeClr val="lt1"/>
                          </a:solidFill>
                          <a:effectLst/>
                          <a:latin typeface="+mn-lt"/>
                          <a:ea typeface="+mn-ea"/>
                          <a:cs typeface="+mn-cs"/>
                        </a:rPr>
                        <a:t>a retrospection concerning the utilization of ICT in the foreign language learning / different models for the introduction of ICT in education / a reference on</a:t>
                      </a:r>
                      <a:r>
                        <a:rPr lang="en-US" sz="1400" b="0" kern="1200" baseline="0" dirty="0">
                          <a:solidFill>
                            <a:schemeClr val="lt1"/>
                          </a:solidFill>
                          <a:effectLst/>
                          <a:latin typeface="+mn-lt"/>
                          <a:ea typeface="+mn-ea"/>
                          <a:cs typeface="+mn-cs"/>
                        </a:rPr>
                        <a:t> the </a:t>
                      </a:r>
                      <a:r>
                        <a:rPr lang="en-US" sz="1400" b="0" kern="1200" dirty="0">
                          <a:solidFill>
                            <a:schemeClr val="lt1"/>
                          </a:solidFill>
                          <a:effectLst/>
                          <a:latin typeface="+mn-lt"/>
                          <a:ea typeface="+mn-ea"/>
                          <a:cs typeface="+mn-cs"/>
                        </a:rPr>
                        <a:t>Common Curriculum for Foreign Languages / search engines /</a:t>
                      </a:r>
                      <a:r>
                        <a:rPr lang="en-US" sz="1400" b="0" kern="1200" baseline="0" dirty="0">
                          <a:solidFill>
                            <a:schemeClr val="lt1"/>
                          </a:solidFill>
                          <a:effectLst/>
                          <a:latin typeface="+mn-lt"/>
                          <a:ea typeface="+mn-ea"/>
                          <a:cs typeface="+mn-cs"/>
                        </a:rPr>
                        <a:t> </a:t>
                      </a:r>
                      <a:r>
                        <a:rPr lang="en-US" sz="1400" b="0" kern="1200" dirty="0">
                          <a:solidFill>
                            <a:schemeClr val="lt1"/>
                          </a:solidFill>
                          <a:effectLst/>
                          <a:latin typeface="+mn-lt"/>
                          <a:ea typeface="+mn-ea"/>
                          <a:cs typeface="+mn-cs"/>
                        </a:rPr>
                        <a:t>searching through AI tools, like </a:t>
                      </a:r>
                      <a:r>
                        <a:rPr lang="en-US" sz="1400" b="0" kern="1200" dirty="0" err="1">
                          <a:solidFill>
                            <a:schemeClr val="lt1"/>
                          </a:solidFill>
                          <a:effectLst/>
                          <a:latin typeface="+mn-lt"/>
                          <a:ea typeface="+mn-ea"/>
                          <a:cs typeface="+mn-cs"/>
                        </a:rPr>
                        <a:t>ChatGPT</a:t>
                      </a:r>
                      <a:r>
                        <a:rPr lang="en-US" sz="1400" b="0" kern="1200" dirty="0">
                          <a:solidFill>
                            <a:schemeClr val="lt1"/>
                          </a:solidFill>
                          <a:effectLst/>
                          <a:latin typeface="+mn-lt"/>
                          <a:ea typeface="+mn-ea"/>
                          <a:cs typeface="+mn-cs"/>
                        </a:rPr>
                        <a:t> </a:t>
                      </a:r>
                      <a:endParaRPr lang="el-GR" sz="1400" b="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8145">
                <a:tc>
                  <a:txBody>
                    <a:bodyPr/>
                    <a:lstStyle/>
                    <a:p>
                      <a:pPr marL="0" algn="ctr" defTabSz="914400" rtl="0" eaLnBrk="1" latinLnBrk="0" hangingPunct="1"/>
                      <a:r>
                        <a:rPr lang="en-US" sz="1800" b="0" kern="1200" dirty="0">
                          <a:solidFill>
                            <a:schemeClr val="bg1"/>
                          </a:solidFill>
                          <a:latin typeface="+mn-lt"/>
                          <a:ea typeface="+mn-ea"/>
                          <a:cs typeface="+mn-cs"/>
                        </a:rPr>
                        <a:t>Unit 2</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a:solidFill>
                            <a:schemeClr val="bg1"/>
                          </a:solidFill>
                          <a:effectLst/>
                          <a:latin typeface="+mn-lt"/>
                          <a:ea typeface="+mn-ea"/>
                          <a:cs typeface="+mn-cs"/>
                        </a:rPr>
                        <a:t>Educational Software and Educational Digital Environments</a:t>
                      </a:r>
                      <a:endParaRPr lang="el-GR"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52651">
                <a:tc>
                  <a:txBody>
                    <a:bodyPr/>
                    <a:lstStyle/>
                    <a:p>
                      <a:pPr marL="0" algn="ctr" defTabSz="914400" rtl="0" eaLnBrk="1" latinLnBrk="0" hangingPunct="1"/>
                      <a:r>
                        <a:rPr lang="en-US" sz="1800" b="0" kern="1200" dirty="0">
                          <a:solidFill>
                            <a:schemeClr val="bg1"/>
                          </a:solidFill>
                          <a:latin typeface="+mn-lt"/>
                          <a:ea typeface="+mn-ea"/>
                          <a:cs typeface="+mn-cs"/>
                        </a:rPr>
                        <a:t>Unit 3</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bg1"/>
                          </a:solidFill>
                          <a:effectLst/>
                          <a:latin typeface="+mn-lt"/>
                          <a:ea typeface="+mn-ea"/>
                          <a:cs typeface="+mn-cs"/>
                        </a:rPr>
                        <a:t>contemporary learning theories that have contributed to the development of digital environments (behaviorist, cognitive and socio-cultural), as well as modern teaching approaches such as cooperative learning, inquiry based learning, projects and problem based learning</a:t>
                      </a:r>
                      <a:endParaRPr lang="el-GR"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52651">
                <a:tc>
                  <a:txBody>
                    <a:bodyPr/>
                    <a:lstStyle/>
                    <a:p>
                      <a:pPr marL="0" algn="ctr" defTabSz="914400" rtl="0" eaLnBrk="1" latinLnBrk="0" hangingPunct="1"/>
                      <a:r>
                        <a:rPr lang="en-US" sz="1800" b="0" kern="1200" dirty="0">
                          <a:solidFill>
                            <a:schemeClr val="bg1"/>
                          </a:solidFill>
                          <a:latin typeface="+mn-lt"/>
                          <a:ea typeface="+mn-ea"/>
                          <a:cs typeface="+mn-cs"/>
                        </a:rPr>
                        <a:t>Unit 4</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bg1"/>
                          </a:solidFill>
                          <a:effectLst/>
                          <a:latin typeface="+mn-lt"/>
                          <a:ea typeface="+mn-ea"/>
                          <a:cs typeface="+mn-cs"/>
                        </a:rPr>
                        <a:t>the modern teaching approaches,</a:t>
                      </a:r>
                      <a:r>
                        <a:rPr lang="en-US" sz="1600" kern="1200" baseline="0" dirty="0">
                          <a:solidFill>
                            <a:schemeClr val="bg1"/>
                          </a:solidFill>
                          <a:effectLst/>
                          <a:latin typeface="+mn-lt"/>
                          <a:ea typeface="+mn-ea"/>
                          <a:cs typeface="+mn-cs"/>
                        </a:rPr>
                        <a:t> </a:t>
                      </a:r>
                      <a:r>
                        <a:rPr lang="en-US" sz="1600" kern="1200" dirty="0">
                          <a:solidFill>
                            <a:schemeClr val="bg1"/>
                          </a:solidFill>
                          <a:effectLst/>
                          <a:latin typeface="+mn-lt"/>
                          <a:ea typeface="+mn-ea"/>
                          <a:cs typeface="+mn-cs"/>
                        </a:rPr>
                        <a:t>recommended digital tools and teaching scenarios</a:t>
                      </a:r>
                      <a:r>
                        <a:rPr lang="en-US" sz="1600" kern="1200" baseline="0" dirty="0">
                          <a:solidFill>
                            <a:schemeClr val="bg1"/>
                          </a:solidFill>
                          <a:effectLst/>
                          <a:latin typeface="+mn-lt"/>
                          <a:ea typeface="+mn-ea"/>
                          <a:cs typeface="+mn-cs"/>
                        </a:rPr>
                        <a:t> / </a:t>
                      </a:r>
                      <a:r>
                        <a:rPr lang="en-US" sz="1600" kern="1200" dirty="0">
                          <a:solidFill>
                            <a:schemeClr val="bg1"/>
                          </a:solidFill>
                          <a:effectLst/>
                          <a:latin typeface="+mn-lt"/>
                          <a:ea typeface="+mn-ea"/>
                          <a:cs typeface="+mn-cs"/>
                        </a:rPr>
                        <a:t>STEM/STEAM</a:t>
                      </a:r>
                      <a:endParaRPr lang="el-GR" sz="1600" kern="1200" dirty="0">
                        <a:solidFill>
                          <a:schemeClr val="bg1"/>
                        </a:solidFill>
                        <a:effectLst/>
                        <a:latin typeface="+mn-lt"/>
                        <a:ea typeface="+mn-ea"/>
                        <a:cs typeface="+mn-cs"/>
                      </a:endParaRPr>
                    </a:p>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52651">
                <a:tc>
                  <a:txBody>
                    <a:bodyPr/>
                    <a:lstStyle/>
                    <a:p>
                      <a:pPr marL="0" algn="ctr" defTabSz="914400" rtl="0" eaLnBrk="1" latinLnBrk="0" hangingPunct="1"/>
                      <a:r>
                        <a:rPr lang="en-US" sz="1800" b="0" kern="1200" dirty="0">
                          <a:solidFill>
                            <a:schemeClr val="bg1"/>
                          </a:solidFill>
                          <a:latin typeface="+mn-lt"/>
                          <a:ea typeface="+mn-ea"/>
                          <a:cs typeface="+mn-cs"/>
                        </a:rPr>
                        <a:t>Unit 5 </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bg1"/>
                          </a:solidFill>
                        </a:rPr>
                        <a:t>Presentation</a:t>
                      </a:r>
                      <a:r>
                        <a:rPr lang="en-US" sz="1600" baseline="0" dirty="0">
                          <a:solidFill>
                            <a:schemeClr val="bg1"/>
                          </a:solidFill>
                        </a:rPr>
                        <a:t> Software / e-books / interactive teaching systems</a:t>
                      </a:r>
                      <a:endParaRPr lang="el-GR"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52651">
                <a:tc>
                  <a:txBody>
                    <a:bodyPr/>
                    <a:lstStyle/>
                    <a:p>
                      <a:pPr marL="0" algn="ctr" defTabSz="914400" rtl="0" eaLnBrk="1" latinLnBrk="0" hangingPunct="1"/>
                      <a:r>
                        <a:rPr lang="en-US" sz="1800" b="0" kern="1200" dirty="0">
                          <a:solidFill>
                            <a:schemeClr val="bg1"/>
                          </a:solidFill>
                          <a:latin typeface="+mn-lt"/>
                          <a:ea typeface="+mn-ea"/>
                          <a:cs typeface="+mn-cs"/>
                        </a:rPr>
                        <a:t>Unit 6 </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bg1"/>
                          </a:solidFill>
                        </a:rPr>
                        <a:t>Learning Management Systems </a:t>
                      </a:r>
                    </a:p>
                    <a:p>
                      <a:r>
                        <a:rPr lang="en-US" sz="1600" dirty="0">
                          <a:solidFill>
                            <a:schemeClr val="bg1"/>
                          </a:solidFill>
                        </a:rPr>
                        <a:t>e-class</a:t>
                      </a:r>
                      <a:r>
                        <a:rPr lang="en-US" sz="1600" baseline="0" dirty="0">
                          <a:solidFill>
                            <a:schemeClr val="bg1"/>
                          </a:solidFill>
                        </a:rPr>
                        <a:t>, e-me</a:t>
                      </a:r>
                      <a:endParaRPr lang="el-GR"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4049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310" y="591208"/>
            <a:ext cx="10444656" cy="707886"/>
          </a:xfrm>
          <a:prstGeom prst="rect">
            <a:avLst/>
          </a:prstGeom>
          <a:noFill/>
        </p:spPr>
        <p:txBody>
          <a:bodyPr wrap="square" rtlCol="0">
            <a:spAutoFit/>
          </a:bodyPr>
          <a:lstStyle/>
          <a:p>
            <a:pPr algn="just"/>
            <a:r>
              <a:rPr lang="en-US" sz="4000" dirty="0">
                <a:solidFill>
                  <a:schemeClr val="bg1"/>
                </a:solidFill>
              </a:rPr>
              <a:t>Analysis of the material of 2</a:t>
            </a:r>
            <a:r>
              <a:rPr lang="en-US" sz="4000" baseline="30000" dirty="0">
                <a:solidFill>
                  <a:schemeClr val="bg1"/>
                </a:solidFill>
              </a:rPr>
              <a:t>nd</a:t>
            </a:r>
            <a:r>
              <a:rPr lang="en-US" sz="4000" dirty="0">
                <a:solidFill>
                  <a:schemeClr val="bg1"/>
                </a:solidFill>
              </a:rPr>
              <a:t> Circle</a:t>
            </a:r>
            <a:endParaRPr lang="el-GR" sz="4000" dirty="0">
              <a:solidFill>
                <a:schemeClr val="bg1"/>
              </a:solidFill>
            </a:endParaRPr>
          </a:p>
        </p:txBody>
      </p:sp>
      <p:sp>
        <p:nvSpPr>
          <p:cNvPr id="3" name="TextBox 2"/>
          <p:cNvSpPr txBox="1"/>
          <p:nvPr/>
        </p:nvSpPr>
        <p:spPr>
          <a:xfrm>
            <a:off x="386255" y="1346877"/>
            <a:ext cx="8008882" cy="707886"/>
          </a:xfrm>
          <a:prstGeom prst="rect">
            <a:avLst/>
          </a:prstGeom>
          <a:noFill/>
        </p:spPr>
        <p:txBody>
          <a:bodyPr wrap="square" rtlCol="0">
            <a:spAutoFit/>
          </a:bodyPr>
          <a:lstStyle/>
          <a:p>
            <a:r>
              <a:rPr lang="en-US" sz="2000" dirty="0">
                <a:solidFill>
                  <a:schemeClr val="bg1"/>
                </a:solidFill>
              </a:rPr>
              <a:t>Cluster B1.7 </a:t>
            </a:r>
          </a:p>
          <a:p>
            <a:r>
              <a:rPr lang="en-US" sz="2000" dirty="0">
                <a:solidFill>
                  <a:schemeClr val="bg1"/>
                </a:solidFill>
              </a:rPr>
              <a:t>Foreign Languages</a:t>
            </a:r>
            <a:endParaRPr lang="el-GR" sz="2000" dirty="0">
              <a:solidFill>
                <a:schemeClr val="bg1"/>
              </a:solidFill>
            </a:endParaRPr>
          </a:p>
        </p:txBody>
      </p:sp>
      <p:graphicFrame>
        <p:nvGraphicFramePr>
          <p:cNvPr id="4" name="Πίνακας 3"/>
          <p:cNvGraphicFramePr>
            <a:graphicFrameLocks noGrp="1"/>
          </p:cNvGraphicFramePr>
          <p:nvPr>
            <p:extLst>
              <p:ext uri="{D42A27DB-BD31-4B8C-83A1-F6EECF244321}">
                <p14:modId xmlns:p14="http://schemas.microsoft.com/office/powerpoint/2010/main" val="437194720"/>
              </p:ext>
            </p:extLst>
          </p:nvPr>
        </p:nvGraphicFramePr>
        <p:xfrm>
          <a:off x="4075386" y="1403134"/>
          <a:ext cx="7882758" cy="4721771"/>
        </p:xfrm>
        <a:graphic>
          <a:graphicData uri="http://schemas.openxmlformats.org/drawingml/2006/table">
            <a:tbl>
              <a:tblPr firstRow="1" bandRow="1">
                <a:tableStyleId>{073A0DAA-6AF3-43AB-8588-CEC1D06C72B9}</a:tableStyleId>
              </a:tblPr>
              <a:tblGrid>
                <a:gridCol w="1453723">
                  <a:extLst>
                    <a:ext uri="{9D8B030D-6E8A-4147-A177-3AD203B41FA5}">
                      <a16:colId xmlns:a16="http://schemas.microsoft.com/office/drawing/2014/main" val="20000"/>
                    </a:ext>
                  </a:extLst>
                </a:gridCol>
                <a:gridCol w="6429035">
                  <a:extLst>
                    <a:ext uri="{9D8B030D-6E8A-4147-A177-3AD203B41FA5}">
                      <a16:colId xmlns:a16="http://schemas.microsoft.com/office/drawing/2014/main" val="20001"/>
                    </a:ext>
                  </a:extLst>
                </a:gridCol>
              </a:tblGrid>
              <a:tr h="918579">
                <a:tc>
                  <a:txBody>
                    <a:bodyPr/>
                    <a:lstStyle/>
                    <a:p>
                      <a:pPr algn="ctr"/>
                      <a:r>
                        <a:rPr lang="en-US" b="0" dirty="0">
                          <a:solidFill>
                            <a:schemeClr val="bg1"/>
                          </a:solidFill>
                        </a:rPr>
                        <a:t>Unit 7</a:t>
                      </a:r>
                      <a:endParaRPr lang="el-GR" b="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1" kern="1200" dirty="0">
                          <a:solidFill>
                            <a:schemeClr val="lt1"/>
                          </a:solidFill>
                          <a:effectLst/>
                          <a:latin typeface="+mn-lt"/>
                          <a:ea typeface="+mn-ea"/>
                          <a:cs typeface="+mn-cs"/>
                        </a:rPr>
                        <a:t>Cloud Computing /</a:t>
                      </a:r>
                      <a:r>
                        <a:rPr lang="en-US" sz="1600" b="1" kern="1200" baseline="0" dirty="0">
                          <a:solidFill>
                            <a:schemeClr val="lt1"/>
                          </a:solidFill>
                          <a:effectLst/>
                          <a:latin typeface="+mn-lt"/>
                          <a:ea typeface="+mn-ea"/>
                          <a:cs typeface="+mn-cs"/>
                        </a:rPr>
                        <a:t> </a:t>
                      </a:r>
                      <a:r>
                        <a:rPr lang="en-US" sz="1600" b="1" kern="1200" dirty="0">
                          <a:solidFill>
                            <a:schemeClr val="lt1"/>
                          </a:solidFill>
                          <a:effectLst/>
                          <a:latin typeface="+mn-lt"/>
                          <a:ea typeface="+mn-ea"/>
                          <a:cs typeface="+mn-cs"/>
                        </a:rPr>
                        <a:t>blogs</a:t>
                      </a:r>
                      <a:r>
                        <a:rPr lang="en-US" sz="1600" b="1" kern="1200" baseline="0" dirty="0">
                          <a:solidFill>
                            <a:schemeClr val="lt1"/>
                          </a:solidFill>
                          <a:effectLst/>
                          <a:latin typeface="+mn-lt"/>
                          <a:ea typeface="+mn-ea"/>
                          <a:cs typeface="+mn-cs"/>
                        </a:rPr>
                        <a:t> / </a:t>
                      </a:r>
                      <a:r>
                        <a:rPr lang="en-US" sz="1600" b="1" kern="1200" dirty="0">
                          <a:solidFill>
                            <a:schemeClr val="lt1"/>
                          </a:solidFill>
                          <a:effectLst/>
                          <a:latin typeface="+mn-lt"/>
                          <a:ea typeface="+mn-ea"/>
                          <a:cs typeface="+mn-cs"/>
                        </a:rPr>
                        <a:t>gamification</a:t>
                      </a:r>
                      <a:endParaRPr lang="el-GR" sz="1600" b="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870656">
                <a:tc>
                  <a:txBody>
                    <a:bodyPr/>
                    <a:lstStyle/>
                    <a:p>
                      <a:pPr marL="0" algn="ctr" defTabSz="914400" rtl="0" eaLnBrk="1" latinLnBrk="0" hangingPunct="1"/>
                      <a:r>
                        <a:rPr lang="en-US" sz="1800" b="0" kern="1200" dirty="0">
                          <a:solidFill>
                            <a:schemeClr val="bg1"/>
                          </a:solidFill>
                          <a:latin typeface="+mn-lt"/>
                          <a:ea typeface="+mn-ea"/>
                          <a:cs typeface="+mn-cs"/>
                        </a:rPr>
                        <a:t>Unit 8</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a:solidFill>
                            <a:schemeClr val="bg1"/>
                          </a:solidFill>
                          <a:effectLst/>
                          <a:latin typeface="+mn-lt"/>
                          <a:ea typeface="+mn-ea"/>
                          <a:cs typeface="+mn-cs"/>
                        </a:rPr>
                        <a:t>Open Educational Resources /</a:t>
                      </a:r>
                      <a:r>
                        <a:rPr lang="en-US" sz="1600" kern="1200" baseline="0" dirty="0">
                          <a:solidFill>
                            <a:schemeClr val="bg1"/>
                          </a:solidFill>
                          <a:effectLst/>
                          <a:latin typeface="+mn-lt"/>
                          <a:ea typeface="+mn-ea"/>
                          <a:cs typeface="+mn-cs"/>
                        </a:rPr>
                        <a:t> </a:t>
                      </a:r>
                      <a:r>
                        <a:rPr lang="en-US" sz="1600" kern="1200" dirty="0">
                          <a:solidFill>
                            <a:schemeClr val="bg1"/>
                          </a:solidFill>
                          <a:effectLst/>
                          <a:latin typeface="+mn-lt"/>
                          <a:ea typeface="+mn-ea"/>
                          <a:cs typeface="+mn-cs"/>
                        </a:rPr>
                        <a:t>Creative Commons</a:t>
                      </a:r>
                      <a:endParaRPr lang="el-GR"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63998">
                <a:tc>
                  <a:txBody>
                    <a:bodyPr/>
                    <a:lstStyle/>
                    <a:p>
                      <a:pPr marL="0" algn="ctr" defTabSz="914400" rtl="0" eaLnBrk="1" latinLnBrk="0" hangingPunct="1"/>
                      <a:r>
                        <a:rPr lang="en-US" sz="1800" b="0" kern="1200" dirty="0">
                          <a:solidFill>
                            <a:schemeClr val="bg1"/>
                          </a:solidFill>
                          <a:latin typeface="+mn-lt"/>
                          <a:ea typeface="+mn-ea"/>
                          <a:cs typeface="+mn-cs"/>
                        </a:rPr>
                        <a:t>Unit 9</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rPr>
                        <a:t>Virtual</a:t>
                      </a:r>
                      <a:r>
                        <a:rPr lang="en-US" sz="1400" baseline="0" dirty="0">
                          <a:solidFill>
                            <a:schemeClr val="bg1"/>
                          </a:solidFill>
                        </a:rPr>
                        <a:t> Reality / Augmented Reality / AI</a:t>
                      </a:r>
                      <a:endParaRPr lang="el-GR"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63998">
                <a:tc>
                  <a:txBody>
                    <a:bodyPr/>
                    <a:lstStyle/>
                    <a:p>
                      <a:pPr marL="0" algn="ctr" defTabSz="914400" rtl="0" eaLnBrk="1" latinLnBrk="0" hangingPunct="1"/>
                      <a:r>
                        <a:rPr lang="en-US" sz="1800" b="0" kern="1200" dirty="0">
                          <a:solidFill>
                            <a:schemeClr val="bg1"/>
                          </a:solidFill>
                          <a:latin typeface="+mn-lt"/>
                          <a:ea typeface="+mn-ea"/>
                          <a:cs typeface="+mn-cs"/>
                        </a:rPr>
                        <a:t>Unit 10</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a:solidFill>
                            <a:schemeClr val="bg1"/>
                          </a:solidFill>
                          <a:effectLst/>
                          <a:latin typeface="+mn-lt"/>
                          <a:ea typeface="+mn-ea"/>
                          <a:cs typeface="+mn-cs"/>
                        </a:rPr>
                        <a:t>Social Media and Social Media Groups or Learning Communities</a:t>
                      </a:r>
                      <a:endParaRPr lang="el-GR"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04540">
                <a:tc>
                  <a:txBody>
                    <a:bodyPr/>
                    <a:lstStyle/>
                    <a:p>
                      <a:pPr marL="0" algn="ctr" defTabSz="914400" rtl="0" eaLnBrk="1" latinLnBrk="0" hangingPunct="1"/>
                      <a:r>
                        <a:rPr lang="en-US" sz="1800" b="0" kern="1200" dirty="0">
                          <a:solidFill>
                            <a:schemeClr val="bg1"/>
                          </a:solidFill>
                          <a:latin typeface="+mn-lt"/>
                          <a:ea typeface="+mn-ea"/>
                          <a:cs typeface="+mn-cs"/>
                        </a:rPr>
                        <a:t>Unit 11</a:t>
                      </a:r>
                      <a:endParaRPr lang="el-GR" sz="1800" b="0"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a:solidFill>
                            <a:schemeClr val="bg1"/>
                          </a:solidFill>
                          <a:effectLst/>
                          <a:latin typeface="+mn-lt"/>
                          <a:ea typeface="+mn-ea"/>
                          <a:cs typeface="+mn-cs"/>
                        </a:rPr>
                        <a:t>Dangers of the Internet</a:t>
                      </a:r>
                      <a:r>
                        <a:rPr lang="en-US" sz="1600" kern="1200" baseline="0" dirty="0">
                          <a:solidFill>
                            <a:schemeClr val="bg1"/>
                          </a:solidFill>
                          <a:effectLst/>
                          <a:latin typeface="+mn-lt"/>
                          <a:ea typeface="+mn-ea"/>
                          <a:cs typeface="+mn-cs"/>
                        </a:rPr>
                        <a:t>, </a:t>
                      </a:r>
                      <a:r>
                        <a:rPr lang="en-US" sz="1600" kern="1200" dirty="0">
                          <a:solidFill>
                            <a:schemeClr val="bg1"/>
                          </a:solidFill>
                          <a:effectLst/>
                          <a:latin typeface="+mn-lt"/>
                          <a:ea typeface="+mn-ea"/>
                          <a:cs typeface="+mn-cs"/>
                        </a:rPr>
                        <a:t>offensive content, spam messages, social isolation, cyberbullying</a:t>
                      </a:r>
                      <a:r>
                        <a:rPr lang="en-US" sz="1600" kern="1200" baseline="0" dirty="0">
                          <a:solidFill>
                            <a:schemeClr val="bg1"/>
                          </a:solidFill>
                          <a:effectLst/>
                          <a:latin typeface="+mn-lt"/>
                          <a:ea typeface="+mn-ea"/>
                          <a:cs typeface="+mn-cs"/>
                        </a:rPr>
                        <a:t> / </a:t>
                      </a:r>
                      <a:r>
                        <a:rPr lang="en-US" sz="1600" kern="1200" dirty="0">
                          <a:solidFill>
                            <a:schemeClr val="bg1"/>
                          </a:solidFill>
                          <a:effectLst/>
                          <a:latin typeface="+mn-lt"/>
                          <a:ea typeface="+mn-ea"/>
                          <a:cs typeface="+mn-cs"/>
                        </a:rPr>
                        <a:t>misinformation</a:t>
                      </a:r>
                      <a:r>
                        <a:rPr lang="en-US" sz="1600" kern="1200" baseline="0" dirty="0">
                          <a:solidFill>
                            <a:schemeClr val="bg1"/>
                          </a:solidFill>
                          <a:effectLst/>
                          <a:latin typeface="+mn-lt"/>
                          <a:ea typeface="+mn-ea"/>
                          <a:cs typeface="+mn-cs"/>
                        </a:rPr>
                        <a:t> / </a:t>
                      </a:r>
                      <a:r>
                        <a:rPr lang="en-US" sz="1600" kern="1200" dirty="0">
                          <a:solidFill>
                            <a:schemeClr val="bg1"/>
                          </a:solidFill>
                          <a:effectLst/>
                          <a:latin typeface="+mn-lt"/>
                          <a:ea typeface="+mn-ea"/>
                          <a:cs typeface="+mn-cs"/>
                        </a:rPr>
                        <a:t>ways to raise students’ awareness</a:t>
                      </a:r>
                      <a:r>
                        <a:rPr lang="en-US" sz="1600" kern="1200" baseline="0" dirty="0">
                          <a:solidFill>
                            <a:schemeClr val="bg1"/>
                          </a:solidFill>
                          <a:effectLst/>
                          <a:latin typeface="+mn-lt"/>
                          <a:ea typeface="+mn-ea"/>
                          <a:cs typeface="+mn-cs"/>
                        </a:rPr>
                        <a:t> / </a:t>
                      </a:r>
                      <a:r>
                        <a:rPr lang="en-US" sz="1600" kern="1200" dirty="0">
                          <a:solidFill>
                            <a:schemeClr val="bg1"/>
                          </a:solidFill>
                          <a:effectLst/>
                          <a:latin typeface="+mn-lt"/>
                          <a:ea typeface="+mn-ea"/>
                          <a:cs typeface="+mn-cs"/>
                        </a:rPr>
                        <a:t>ways of addressing the issue</a:t>
                      </a:r>
                      <a:r>
                        <a:rPr lang="en-US" sz="1600" kern="1200" baseline="0" dirty="0">
                          <a:solidFill>
                            <a:schemeClr val="bg1"/>
                          </a:solidFill>
                          <a:effectLst/>
                          <a:latin typeface="+mn-lt"/>
                          <a:ea typeface="+mn-ea"/>
                          <a:cs typeface="+mn-cs"/>
                        </a:rPr>
                        <a:t> / </a:t>
                      </a:r>
                      <a:r>
                        <a:rPr lang="en-US" sz="1600" kern="1200" dirty="0">
                          <a:solidFill>
                            <a:schemeClr val="bg1"/>
                          </a:solidFill>
                          <a:effectLst/>
                          <a:latin typeface="+mn-lt"/>
                          <a:ea typeface="+mn-ea"/>
                          <a:cs typeface="+mn-cs"/>
                        </a:rPr>
                        <a:t>e-citizenship</a:t>
                      </a:r>
                      <a:endParaRPr lang="el-GR"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1025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904" y="583324"/>
            <a:ext cx="4311869" cy="830997"/>
          </a:xfrm>
          <a:prstGeom prst="rect">
            <a:avLst/>
          </a:prstGeom>
          <a:noFill/>
        </p:spPr>
        <p:txBody>
          <a:bodyPr wrap="square" rtlCol="0">
            <a:spAutoFit/>
          </a:bodyPr>
          <a:lstStyle/>
          <a:p>
            <a:r>
              <a:rPr lang="en-US" sz="4800" dirty="0">
                <a:solidFill>
                  <a:schemeClr val="bg1"/>
                </a:solidFill>
              </a:rPr>
              <a:t>Conclusion</a:t>
            </a:r>
            <a:endParaRPr lang="el-GR" sz="4800" dirty="0">
              <a:solidFill>
                <a:schemeClr val="bg1"/>
              </a:solidFill>
            </a:endParaRPr>
          </a:p>
        </p:txBody>
      </p:sp>
      <p:sp>
        <p:nvSpPr>
          <p:cNvPr id="3" name="TextBox 2"/>
          <p:cNvSpPr txBox="1"/>
          <p:nvPr/>
        </p:nvSpPr>
        <p:spPr>
          <a:xfrm>
            <a:off x="409904" y="1414321"/>
            <a:ext cx="10562896" cy="1200329"/>
          </a:xfrm>
          <a:prstGeom prst="rect">
            <a:avLst/>
          </a:prstGeom>
          <a:noFill/>
        </p:spPr>
        <p:txBody>
          <a:bodyPr wrap="square" rtlCol="0">
            <a:spAutoFit/>
          </a:bodyPr>
          <a:lstStyle/>
          <a:p>
            <a:pPr algn="just"/>
            <a:r>
              <a:rPr lang="en-US" dirty="0">
                <a:solidFill>
                  <a:schemeClr val="bg1"/>
                </a:solidFill>
              </a:rPr>
              <a:t>The B-Level ICT training aims at the acquisition of knowledge and skills necessary for the use and integration of Information and Communication Technologies (ICT) in the educational process. Over the course of 12 weeks, efforts were made to familiarize and train educators in as many tools as possible that are useful for teaching English. </a:t>
            </a:r>
            <a:endParaRPr lang="el-GR" dirty="0">
              <a:solidFill>
                <a:schemeClr val="bg1"/>
              </a:solidFill>
            </a:endParaRPr>
          </a:p>
        </p:txBody>
      </p:sp>
      <p:sp>
        <p:nvSpPr>
          <p:cNvPr id="4" name="TextBox 3"/>
          <p:cNvSpPr txBox="1"/>
          <p:nvPr/>
        </p:nvSpPr>
        <p:spPr>
          <a:xfrm>
            <a:off x="409904" y="2845676"/>
            <a:ext cx="7740867" cy="2862322"/>
          </a:xfrm>
          <a:prstGeom prst="rect">
            <a:avLst/>
          </a:prstGeom>
          <a:noFill/>
        </p:spPr>
        <p:txBody>
          <a:bodyPr wrap="square" rtlCol="0">
            <a:spAutoFit/>
          </a:bodyPr>
          <a:lstStyle/>
          <a:p>
            <a:r>
              <a:rPr lang="en-US" dirty="0">
                <a:solidFill>
                  <a:schemeClr val="bg1"/>
                </a:solidFill>
              </a:rPr>
              <a:t>Concerning, the differences between the material of the first circle and the material of the second circle, the most recent one: </a:t>
            </a:r>
          </a:p>
          <a:p>
            <a:pPr marL="285750" indent="-285750">
              <a:buFont typeface="Arial" panose="020B0604020202020204" pitchFamily="34" charset="0"/>
              <a:buChar char="•"/>
            </a:pPr>
            <a:r>
              <a:rPr lang="en-US" dirty="0">
                <a:solidFill>
                  <a:schemeClr val="bg1"/>
                </a:solidFill>
              </a:rPr>
              <a:t>has been updated (wider range of platforms and more contemporary tools currently used in education, particularly in Greece—such as e-me and e-class. </a:t>
            </a:r>
          </a:p>
          <a:p>
            <a:pPr marL="285750" indent="-285750">
              <a:buFont typeface="Arial" panose="020B0604020202020204" pitchFamily="34" charset="0"/>
              <a:buChar char="•"/>
            </a:pPr>
            <a:r>
              <a:rPr lang="en-US" dirty="0">
                <a:solidFill>
                  <a:schemeClr val="bg1"/>
                </a:solidFill>
              </a:rPr>
              <a:t>places significant emphasis on AI</a:t>
            </a:r>
          </a:p>
          <a:p>
            <a:pPr marL="285750" indent="-285750">
              <a:buFont typeface="Arial" panose="020B0604020202020204" pitchFamily="34" charset="0"/>
              <a:buChar char="•"/>
            </a:pPr>
            <a:r>
              <a:rPr lang="en-US" dirty="0">
                <a:solidFill>
                  <a:schemeClr val="bg1"/>
                </a:solidFill>
              </a:rPr>
              <a:t>provides targeted suggestions for tools specifically used in foreign language instruction, examples directly related to language teaching, and detailed lesson plans designed exclusively for the teaching of foreign languages</a:t>
            </a:r>
            <a:endParaRPr lang="el-GR" dirty="0">
              <a:solidFill>
                <a:schemeClr val="bg1"/>
              </a:solidFill>
            </a:endParaRPr>
          </a:p>
        </p:txBody>
      </p:sp>
    </p:spTree>
    <p:extLst>
      <p:ext uri="{BB962C8B-B14F-4D97-AF65-F5344CB8AC3E}">
        <p14:creationId xmlns:p14="http://schemas.microsoft.com/office/powerpoint/2010/main" val="134571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Cover and End Slide Master">
  <a:themeElements>
    <a:clrScheme name="ALLPPT-122">
      <a:dk1>
        <a:sysClr val="windowText" lastClr="000000"/>
      </a:dk1>
      <a:lt1>
        <a:sysClr val="window" lastClr="FFFFFF"/>
      </a:lt1>
      <a:dk2>
        <a:srgbClr val="1F497D"/>
      </a:dk2>
      <a:lt2>
        <a:srgbClr val="EEECE1"/>
      </a:lt2>
      <a:accent1>
        <a:srgbClr val="F0D23F"/>
      </a:accent1>
      <a:accent2>
        <a:srgbClr val="F79465"/>
      </a:accent2>
      <a:accent3>
        <a:srgbClr val="ED3B55"/>
      </a:accent3>
      <a:accent4>
        <a:srgbClr val="54CBA0"/>
      </a:accent4>
      <a:accent5>
        <a:srgbClr val="78AAE1"/>
      </a:accent5>
      <a:accent6>
        <a:srgbClr val="77DBE1"/>
      </a:accent6>
      <a:hlink>
        <a:srgbClr val="FFFFFF"/>
      </a:hlink>
      <a:folHlink>
        <a:srgbClr val="800080"/>
      </a:folHlink>
    </a:clrScheme>
    <a:fontScheme name="ALLPPT PONTS">
      <a:majorFont>
        <a:latin typeface="Arial"/>
        <a:ea typeface="Malgun Gothic"/>
        <a:cs typeface=""/>
      </a:majorFont>
      <a:minorFont>
        <a:latin typeface="Arial"/>
        <a:ea typeface="맑은 고딕"/>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122">
      <a:dk1>
        <a:sysClr val="windowText" lastClr="000000"/>
      </a:dk1>
      <a:lt1>
        <a:sysClr val="window" lastClr="FFFFFF"/>
      </a:lt1>
      <a:dk2>
        <a:srgbClr val="1F497D"/>
      </a:dk2>
      <a:lt2>
        <a:srgbClr val="EEECE1"/>
      </a:lt2>
      <a:accent1>
        <a:srgbClr val="F0D23F"/>
      </a:accent1>
      <a:accent2>
        <a:srgbClr val="F79465"/>
      </a:accent2>
      <a:accent3>
        <a:srgbClr val="ED3B55"/>
      </a:accent3>
      <a:accent4>
        <a:srgbClr val="54CBA0"/>
      </a:accent4>
      <a:accent5>
        <a:srgbClr val="78AAE1"/>
      </a:accent5>
      <a:accent6>
        <a:srgbClr val="77DBE1"/>
      </a:accent6>
      <a:hlink>
        <a:srgbClr val="FFFF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628">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10925</TotalTime>
  <Words>1123</Words>
  <Application>Microsoft Office PowerPoint</Application>
  <PresentationFormat>Panorámica</PresentationFormat>
  <Paragraphs>90</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3</vt:i4>
      </vt:variant>
      <vt:variant>
        <vt:lpstr>Títulos de diapositiva</vt:lpstr>
      </vt:variant>
      <vt:variant>
        <vt:i4>12</vt:i4>
      </vt:variant>
    </vt:vector>
  </HeadingPairs>
  <TitlesOfParts>
    <vt:vector size="18" baseType="lpstr">
      <vt:lpstr>Arial</vt:lpstr>
      <vt:lpstr>Calibri</vt:lpstr>
      <vt:lpstr>Times New Roman</vt:lpstr>
      <vt:lpstr>Cover and End Slide Master</vt:lpstr>
      <vt:lpstr>Contents Slide Master</vt:lpstr>
      <vt:lpstr>Section Break Slide Master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Ramón Ruiz</cp:lastModifiedBy>
  <cp:revision>113</cp:revision>
  <dcterms:created xsi:type="dcterms:W3CDTF">2020-01-20T05:08:25Z</dcterms:created>
  <dcterms:modified xsi:type="dcterms:W3CDTF">2025-07-07T15:51:28Z</dcterms:modified>
</cp:coreProperties>
</file>